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</p:sldIdLst>
  <p:sldSz cy="5143500" cx="9144000"/>
  <p:notesSz cx="6858000" cy="9144000"/>
  <p:embeddedFontLst>
    <p:embeddedFont>
      <p:font typeface="Kosugi Maru"/>
      <p:regular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7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0" Type="http://schemas.openxmlformats.org/officeDocument/2006/relationships/font" Target="fonts/KosugiMaru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gf94557b974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Google Shape;29;gf94557b974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">
                <a:solidFill>
                  <a:schemeClr val="dk1"/>
                </a:solidFill>
              </a:rPr>
              <a:t>何をしゃべるか思いつく文章入れる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台本、トークスクリプト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問いかけをインターネットの仕組みにする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ステップを最初に示す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学習指導案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　所要時間入れる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1dd96b6746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11dd96b6746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f3b37894c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f3b37894c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f3b37894c9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f3b37894c9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1abb66980d_0_2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1abb66980d_0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11abb66980d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11abb66980d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1abb66980d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11abb66980d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17b4abe25f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117b4abe25f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f3b37894c9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f3b37894c9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f3b37894c9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f3b37894c9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f3b37894c9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f3b37894c9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11abb66980d_0_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" name="Google Shape;36;g11abb66980d_0_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f3b37894c9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f3b37894c9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f3b37894c9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f3b37894c9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f3b37894c9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f3b37894c9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f3b37894c9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f3b37894c9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11abb66980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11abb66980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117b4abe25f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117b4abe25f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11abb66980d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11abb66980d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f3b37894c9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f3b37894c9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11abb66980d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11abb66980d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11abb66980d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11abb66980d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2385aec09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g12385aec09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11abb66980d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11abb66980d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11abb66980d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11abb66980d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11abb66980d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11abb66980d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11abb66980d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11abb66980d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11abb66980d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11abb66980d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11abb66980d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11abb66980d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11abb66980d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11abb66980d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11abb66980d_0_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11abb66980d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11abb66980d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11abb66980d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11abb66980d_0_2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11abb66980d_0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106a26b0ed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Google Shape;51;g106a26b0ed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11abb66980d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11abb66980d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260fad1cb2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1260fad1cb2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1289469aac7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1289469aac7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1289469aac7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1289469aac7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11abb66980d_0_3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Google Shape;534;g11abb66980d_0_3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">
                <a:solidFill>
                  <a:schemeClr val="dk1"/>
                </a:solidFill>
              </a:rPr>
              <a:t>何をしゃべるか思いつく文章入れる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台本、トークスクリプト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問いかけをインターネットの仕組みにする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ステップを最初に示す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学習指導案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　所要時間入れる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17b4abe25f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17b4abe25f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17b4abe25f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17b4abe25f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1dd96b6746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1dd96b6746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1dd96b6746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1dd96b6746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1dd96b6746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1dd96b6746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3" cy="514348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996000" y="986825"/>
            <a:ext cx="7152000" cy="3169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Kosugi Maru"/>
              <a:buChar char="●"/>
              <a:defRPr sz="4800">
                <a:latin typeface="Kosugi Maru"/>
                <a:ea typeface="Kosugi Maru"/>
                <a:cs typeface="Kosugi Maru"/>
                <a:sym typeface="Kosugi Maru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HiraKakuProN-W3"/>
              <a:buChar char="○"/>
              <a:defRPr sz="3600">
                <a:latin typeface="HiraKakuProN-W3"/>
                <a:ea typeface="HiraKakuProN-W3"/>
                <a:cs typeface="HiraKakuProN-W3"/>
                <a:sym typeface="HiraKakuProN-W3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HiraKakuProN-W3"/>
              <a:buChar char="■"/>
              <a:defRPr sz="3600">
                <a:latin typeface="HiraKakuProN-W3"/>
                <a:ea typeface="HiraKakuProN-W3"/>
                <a:cs typeface="HiraKakuProN-W3"/>
                <a:sym typeface="HiraKakuProN-W3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HiraKakuProN-W3"/>
              <a:buChar char="●"/>
              <a:defRPr sz="3600">
                <a:latin typeface="HiraKakuProN-W3"/>
                <a:ea typeface="HiraKakuProN-W3"/>
                <a:cs typeface="HiraKakuProN-W3"/>
                <a:sym typeface="HiraKakuProN-W3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HiraKakuProN-W3"/>
              <a:buChar char="○"/>
              <a:defRPr sz="3600">
                <a:latin typeface="HiraKakuProN-W3"/>
                <a:ea typeface="HiraKakuProN-W3"/>
                <a:cs typeface="HiraKakuProN-W3"/>
                <a:sym typeface="HiraKakuProN-W3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HiraKakuProN-W3"/>
              <a:buChar char="■"/>
              <a:defRPr sz="3600">
                <a:latin typeface="HiraKakuProN-W3"/>
                <a:ea typeface="HiraKakuProN-W3"/>
                <a:cs typeface="HiraKakuProN-W3"/>
                <a:sym typeface="HiraKakuProN-W3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HiraKakuProN-W3"/>
              <a:buChar char="●"/>
              <a:defRPr sz="3600">
                <a:latin typeface="HiraKakuProN-W3"/>
                <a:ea typeface="HiraKakuProN-W3"/>
                <a:cs typeface="HiraKakuProN-W3"/>
                <a:sym typeface="HiraKakuProN-W3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HiraKakuProN-W3"/>
              <a:buChar char="○"/>
              <a:defRPr sz="3600">
                <a:latin typeface="HiraKakuProN-W3"/>
                <a:ea typeface="HiraKakuProN-W3"/>
                <a:cs typeface="HiraKakuProN-W3"/>
                <a:sym typeface="HiraKakuProN-W3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HiraKakuProN-W3"/>
              <a:buChar char="■"/>
              <a:defRPr sz="3600">
                <a:latin typeface="HiraKakuProN-W3"/>
                <a:ea typeface="HiraKakuProN-W3"/>
                <a:cs typeface="HiraKakuProN-W3"/>
                <a:sym typeface="HiraKakuProN-W3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400">
                <a:latin typeface="Meiryo"/>
                <a:ea typeface="Meiryo"/>
                <a:cs typeface="Meiryo"/>
                <a:sym typeface="Meiryo"/>
              </a:defRPr>
            </a:lvl1pPr>
            <a:lvl2pPr lvl="1">
              <a:buNone/>
              <a:defRPr sz="1400">
                <a:latin typeface="Meiryo"/>
                <a:ea typeface="Meiryo"/>
                <a:cs typeface="Meiryo"/>
                <a:sym typeface="Meiryo"/>
              </a:defRPr>
            </a:lvl2pPr>
            <a:lvl3pPr lvl="2">
              <a:buNone/>
              <a:defRPr sz="1400">
                <a:latin typeface="Meiryo"/>
                <a:ea typeface="Meiryo"/>
                <a:cs typeface="Meiryo"/>
                <a:sym typeface="Meiryo"/>
              </a:defRPr>
            </a:lvl3pPr>
            <a:lvl4pPr lvl="3">
              <a:buNone/>
              <a:defRPr sz="1400">
                <a:latin typeface="Meiryo"/>
                <a:ea typeface="Meiryo"/>
                <a:cs typeface="Meiryo"/>
                <a:sym typeface="Meiryo"/>
              </a:defRPr>
            </a:lvl4pPr>
            <a:lvl5pPr lvl="4">
              <a:buNone/>
              <a:defRPr sz="1400">
                <a:latin typeface="Meiryo"/>
                <a:ea typeface="Meiryo"/>
                <a:cs typeface="Meiryo"/>
                <a:sym typeface="Meiryo"/>
              </a:defRPr>
            </a:lvl5pPr>
            <a:lvl6pPr lvl="5">
              <a:buNone/>
              <a:defRPr sz="1400">
                <a:latin typeface="Meiryo"/>
                <a:ea typeface="Meiryo"/>
                <a:cs typeface="Meiryo"/>
                <a:sym typeface="Meiryo"/>
              </a:defRPr>
            </a:lvl6pPr>
            <a:lvl7pPr lvl="6">
              <a:buNone/>
              <a:defRPr sz="1400">
                <a:latin typeface="Meiryo"/>
                <a:ea typeface="Meiryo"/>
                <a:cs typeface="Meiryo"/>
                <a:sym typeface="Meiryo"/>
              </a:defRPr>
            </a:lvl7pPr>
            <a:lvl8pPr lvl="7">
              <a:buNone/>
              <a:defRPr sz="1400">
                <a:latin typeface="Meiryo"/>
                <a:ea typeface="Meiryo"/>
                <a:cs typeface="Meiryo"/>
                <a:sym typeface="Meiryo"/>
              </a:defRPr>
            </a:lvl8pPr>
            <a:lvl9pPr lvl="8">
              <a:buNone/>
              <a:defRPr sz="1400">
                <a:latin typeface="Meiryo"/>
                <a:ea typeface="Meiryo"/>
                <a:cs typeface="Meiryo"/>
                <a:sym typeface="Meiry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osugi Maru"/>
              <a:buNone/>
              <a:defRPr b="1" sz="3000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osugi Maru"/>
              <a:buNone/>
              <a:defRPr sz="3000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osugi Maru"/>
              <a:buNone/>
              <a:defRPr sz="3000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osugi Maru"/>
              <a:buNone/>
              <a:defRPr sz="3000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osugi Maru"/>
              <a:buNone/>
              <a:defRPr sz="3000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osugi Maru"/>
              <a:buNone/>
              <a:defRPr sz="3000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osugi Maru"/>
              <a:buNone/>
              <a:defRPr sz="3000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osugi Maru"/>
              <a:buNone/>
              <a:defRPr sz="3000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osugi Maru"/>
              <a:buNone/>
              <a:defRPr sz="3000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 b="1" sz="1400">
                <a:solidFill>
                  <a:schemeClr val="lt1"/>
                </a:solidFill>
                <a:latin typeface="Kosugi Maru"/>
                <a:ea typeface="Kosugi Maru"/>
                <a:cs typeface="Kosugi Maru"/>
                <a:sym typeface="Kosugi Maru"/>
              </a:defRPr>
            </a:lvl1pPr>
            <a:lvl2pPr lvl="1" rtl="0">
              <a:buNone/>
              <a:defRPr b="1" sz="1400">
                <a:solidFill>
                  <a:schemeClr val="lt1"/>
                </a:solidFill>
                <a:latin typeface="Kosugi Maru"/>
                <a:ea typeface="Kosugi Maru"/>
                <a:cs typeface="Kosugi Maru"/>
                <a:sym typeface="Kosugi Maru"/>
              </a:defRPr>
            </a:lvl2pPr>
            <a:lvl3pPr lvl="2" rtl="0">
              <a:buNone/>
              <a:defRPr b="1" sz="1400">
                <a:solidFill>
                  <a:schemeClr val="lt1"/>
                </a:solidFill>
                <a:latin typeface="Kosugi Maru"/>
                <a:ea typeface="Kosugi Maru"/>
                <a:cs typeface="Kosugi Maru"/>
                <a:sym typeface="Kosugi Maru"/>
              </a:defRPr>
            </a:lvl3pPr>
            <a:lvl4pPr lvl="3" rtl="0">
              <a:buNone/>
              <a:defRPr b="1" sz="1400">
                <a:solidFill>
                  <a:schemeClr val="lt1"/>
                </a:solidFill>
                <a:latin typeface="Kosugi Maru"/>
                <a:ea typeface="Kosugi Maru"/>
                <a:cs typeface="Kosugi Maru"/>
                <a:sym typeface="Kosugi Maru"/>
              </a:defRPr>
            </a:lvl4pPr>
            <a:lvl5pPr lvl="4" rtl="0">
              <a:buNone/>
              <a:defRPr b="1" sz="1400">
                <a:solidFill>
                  <a:schemeClr val="lt1"/>
                </a:solidFill>
                <a:latin typeface="Kosugi Maru"/>
                <a:ea typeface="Kosugi Maru"/>
                <a:cs typeface="Kosugi Maru"/>
                <a:sym typeface="Kosugi Maru"/>
              </a:defRPr>
            </a:lvl5pPr>
            <a:lvl6pPr lvl="5" rtl="0">
              <a:buNone/>
              <a:defRPr b="1" sz="1400">
                <a:solidFill>
                  <a:schemeClr val="lt1"/>
                </a:solidFill>
                <a:latin typeface="Kosugi Maru"/>
                <a:ea typeface="Kosugi Maru"/>
                <a:cs typeface="Kosugi Maru"/>
                <a:sym typeface="Kosugi Maru"/>
              </a:defRPr>
            </a:lvl6pPr>
            <a:lvl7pPr lvl="6" rtl="0">
              <a:buNone/>
              <a:defRPr b="1" sz="1400">
                <a:solidFill>
                  <a:schemeClr val="lt1"/>
                </a:solidFill>
                <a:latin typeface="Kosugi Maru"/>
                <a:ea typeface="Kosugi Maru"/>
                <a:cs typeface="Kosugi Maru"/>
                <a:sym typeface="Kosugi Maru"/>
              </a:defRPr>
            </a:lvl7pPr>
            <a:lvl8pPr lvl="7" rtl="0">
              <a:buNone/>
              <a:defRPr b="1" sz="1400">
                <a:solidFill>
                  <a:schemeClr val="lt1"/>
                </a:solidFill>
                <a:latin typeface="Kosugi Maru"/>
                <a:ea typeface="Kosugi Maru"/>
                <a:cs typeface="Kosugi Maru"/>
                <a:sym typeface="Kosugi Maru"/>
              </a:defRPr>
            </a:lvl8pPr>
            <a:lvl9pPr lvl="8" rtl="0">
              <a:buNone/>
              <a:defRPr b="1" sz="1400">
                <a:solidFill>
                  <a:schemeClr val="lt1"/>
                </a:solidFill>
                <a:latin typeface="Kosugi Maru"/>
                <a:ea typeface="Kosugi Maru"/>
                <a:cs typeface="Kosugi Maru"/>
                <a:sym typeface="Kosugi Maru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61950" lvl="0" marL="457200" algn="ctr">
              <a:spcBef>
                <a:spcPts val="0"/>
              </a:spcBef>
              <a:spcAft>
                <a:spcPts val="0"/>
              </a:spcAft>
              <a:buSzPts val="2100"/>
              <a:buFont typeface="Kosugi Maru"/>
              <a:buChar char="●"/>
              <a:defRPr b="1" sz="2100">
                <a:highlight>
                  <a:srgbClr val="FFF2CC"/>
                </a:highlight>
                <a:latin typeface="Kosugi Maru"/>
                <a:ea typeface="Kosugi Maru"/>
                <a:cs typeface="Kosugi Maru"/>
                <a:sym typeface="Kosugi Maru"/>
              </a:defRPr>
            </a:lvl1pPr>
            <a:lvl2pPr indent="-361950" lvl="1" marL="914400" algn="ctr">
              <a:spcBef>
                <a:spcPts val="0"/>
              </a:spcBef>
              <a:spcAft>
                <a:spcPts val="0"/>
              </a:spcAft>
              <a:buSzPts val="2100"/>
              <a:buFont typeface="Kosugi Maru"/>
              <a:buChar char="○"/>
              <a:defRPr b="1" sz="2100">
                <a:latin typeface="Kosugi Maru"/>
                <a:ea typeface="Kosugi Maru"/>
                <a:cs typeface="Kosugi Maru"/>
                <a:sym typeface="Kosugi Maru"/>
              </a:defRPr>
            </a:lvl2pPr>
            <a:lvl3pPr indent="-361950" lvl="2" marL="1371600" algn="ctr">
              <a:spcBef>
                <a:spcPts val="0"/>
              </a:spcBef>
              <a:spcAft>
                <a:spcPts val="0"/>
              </a:spcAft>
              <a:buSzPts val="2100"/>
              <a:buFont typeface="Kosugi Maru"/>
              <a:buChar char="■"/>
              <a:defRPr b="1" sz="2100">
                <a:latin typeface="Kosugi Maru"/>
                <a:ea typeface="Kosugi Maru"/>
                <a:cs typeface="Kosugi Maru"/>
                <a:sym typeface="Kosugi Maru"/>
              </a:defRPr>
            </a:lvl3pPr>
            <a:lvl4pPr indent="-361950" lvl="3" marL="1828800" algn="ctr">
              <a:spcBef>
                <a:spcPts val="0"/>
              </a:spcBef>
              <a:spcAft>
                <a:spcPts val="0"/>
              </a:spcAft>
              <a:buSzPts val="2100"/>
              <a:buFont typeface="Kosugi Maru"/>
              <a:buChar char="●"/>
              <a:defRPr b="1" sz="2100">
                <a:latin typeface="Kosugi Maru"/>
                <a:ea typeface="Kosugi Maru"/>
                <a:cs typeface="Kosugi Maru"/>
                <a:sym typeface="Kosugi Maru"/>
              </a:defRPr>
            </a:lvl4pPr>
            <a:lvl5pPr indent="-361950" lvl="4" marL="2286000" algn="ctr">
              <a:spcBef>
                <a:spcPts val="0"/>
              </a:spcBef>
              <a:spcAft>
                <a:spcPts val="0"/>
              </a:spcAft>
              <a:buSzPts val="2100"/>
              <a:buFont typeface="Kosugi Maru"/>
              <a:buChar char="○"/>
              <a:defRPr b="1" sz="2100">
                <a:latin typeface="Kosugi Maru"/>
                <a:ea typeface="Kosugi Maru"/>
                <a:cs typeface="Kosugi Maru"/>
                <a:sym typeface="Kosugi Maru"/>
              </a:defRPr>
            </a:lvl5pPr>
            <a:lvl6pPr indent="-361950" lvl="5" marL="2743200" algn="ctr">
              <a:spcBef>
                <a:spcPts val="0"/>
              </a:spcBef>
              <a:spcAft>
                <a:spcPts val="0"/>
              </a:spcAft>
              <a:buSzPts val="2100"/>
              <a:buFont typeface="Kosugi Maru"/>
              <a:buChar char="■"/>
              <a:defRPr b="1" sz="2100">
                <a:latin typeface="Kosugi Maru"/>
                <a:ea typeface="Kosugi Maru"/>
                <a:cs typeface="Kosugi Maru"/>
                <a:sym typeface="Kosugi Maru"/>
              </a:defRPr>
            </a:lvl6pPr>
            <a:lvl7pPr indent="-361950" lvl="6" marL="3200400" algn="ctr">
              <a:spcBef>
                <a:spcPts val="0"/>
              </a:spcBef>
              <a:spcAft>
                <a:spcPts val="0"/>
              </a:spcAft>
              <a:buSzPts val="2100"/>
              <a:buFont typeface="Kosugi Maru"/>
              <a:buChar char="●"/>
              <a:defRPr b="1" sz="2100">
                <a:latin typeface="Kosugi Maru"/>
                <a:ea typeface="Kosugi Maru"/>
                <a:cs typeface="Kosugi Maru"/>
                <a:sym typeface="Kosugi Maru"/>
              </a:defRPr>
            </a:lvl7pPr>
            <a:lvl8pPr indent="-361950" lvl="7" marL="3657600" algn="ctr">
              <a:spcBef>
                <a:spcPts val="0"/>
              </a:spcBef>
              <a:spcAft>
                <a:spcPts val="0"/>
              </a:spcAft>
              <a:buSzPts val="2100"/>
              <a:buFont typeface="Kosugi Maru"/>
              <a:buChar char="○"/>
              <a:defRPr b="1" sz="2100">
                <a:latin typeface="Kosugi Maru"/>
                <a:ea typeface="Kosugi Maru"/>
                <a:cs typeface="Kosugi Maru"/>
                <a:sym typeface="Kosugi Maru"/>
              </a:defRPr>
            </a:lvl8pPr>
            <a:lvl9pPr indent="-361950" lvl="8" marL="4114800" algn="ctr">
              <a:spcBef>
                <a:spcPts val="0"/>
              </a:spcBef>
              <a:spcAft>
                <a:spcPts val="0"/>
              </a:spcAft>
              <a:buSzPts val="2100"/>
              <a:buFont typeface="Kosugi Maru"/>
              <a:buChar char="■"/>
              <a:defRPr b="1" sz="2100">
                <a:latin typeface="Kosugi Maru"/>
                <a:ea typeface="Kosugi Maru"/>
                <a:cs typeface="Kosugi Maru"/>
                <a:sym typeface="Kosugi Maru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基本">
  <p:cSld name="TITLE_AND_BODY_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/>
          <p:nvPr>
            <p:ph idx="12" type="sldNum"/>
          </p:nvPr>
        </p:nvSpPr>
        <p:spPr>
          <a:xfrm>
            <a:off x="8767873" y="4833938"/>
            <a:ext cx="3255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100">
                <a:solidFill>
                  <a:srgbClr val="574F4C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100">
                <a:solidFill>
                  <a:srgbClr val="574F4C"/>
                </a:solidFill>
                <a:latin typeface="Meiryo"/>
                <a:ea typeface="Meiryo"/>
                <a:cs typeface="Meiryo"/>
                <a:sym typeface="Meiry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100">
                <a:solidFill>
                  <a:srgbClr val="574F4C"/>
                </a:solidFill>
                <a:latin typeface="Meiryo"/>
                <a:ea typeface="Meiryo"/>
                <a:cs typeface="Meiryo"/>
                <a:sym typeface="Meiry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100">
                <a:solidFill>
                  <a:srgbClr val="574F4C"/>
                </a:solidFill>
                <a:latin typeface="Meiryo"/>
                <a:ea typeface="Meiryo"/>
                <a:cs typeface="Meiryo"/>
                <a:sym typeface="Meiry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100">
                <a:solidFill>
                  <a:srgbClr val="574F4C"/>
                </a:solidFill>
                <a:latin typeface="Meiryo"/>
                <a:ea typeface="Meiryo"/>
                <a:cs typeface="Meiryo"/>
                <a:sym typeface="Meiry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100">
                <a:solidFill>
                  <a:srgbClr val="574F4C"/>
                </a:solidFill>
                <a:latin typeface="Meiryo"/>
                <a:ea typeface="Meiryo"/>
                <a:cs typeface="Meiryo"/>
                <a:sym typeface="Meiry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100">
                <a:solidFill>
                  <a:srgbClr val="574F4C"/>
                </a:solidFill>
                <a:latin typeface="Meiryo"/>
                <a:ea typeface="Meiryo"/>
                <a:cs typeface="Meiryo"/>
                <a:sym typeface="Meiry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100">
                <a:solidFill>
                  <a:srgbClr val="574F4C"/>
                </a:solidFill>
                <a:latin typeface="Meiryo"/>
                <a:ea typeface="Meiryo"/>
                <a:cs typeface="Meiryo"/>
                <a:sym typeface="Meiry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1100">
                <a:solidFill>
                  <a:srgbClr val="574F4C"/>
                </a:solidFill>
                <a:latin typeface="Meiryo"/>
                <a:ea typeface="Meiryo"/>
                <a:cs typeface="Meiryo"/>
                <a:sym typeface="Meiry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 b="0"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表紙" showMasterSp="0">
  <p:cSld name="TITLE_AND_BODY_2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/>
          <p:nvPr>
            <p:ph idx="12" type="sldNum"/>
          </p:nvPr>
        </p:nvSpPr>
        <p:spPr>
          <a:xfrm>
            <a:off x="4419600" y="4767263"/>
            <a:ext cx="2133600" cy="2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 i="0" sz="12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" name="Google Shape;2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33557" y="235451"/>
            <a:ext cx="1758555" cy="442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pic>
        <p:nvPicPr>
          <p:cNvPr id="7" name="Google Shape;7;p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0" y="0"/>
            <a:ext cx="9144003" cy="51434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/>
          <p:nvPr/>
        </p:nvSpPr>
        <p:spPr>
          <a:xfrm>
            <a:off x="274825" y="248375"/>
            <a:ext cx="8594400" cy="4646700"/>
          </a:xfrm>
          <a:prstGeom prst="roundRect">
            <a:avLst>
              <a:gd fmla="val 6781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" name="Google Shape;9;p1"/>
          <p:cNvSpPr txBox="1"/>
          <p:nvPr/>
        </p:nvSpPr>
        <p:spPr>
          <a:xfrm>
            <a:off x="68300" y="4861521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000">
                <a:latin typeface="Kosugi Maru"/>
                <a:ea typeface="Kosugi Maru"/>
                <a:cs typeface="Kosugi Maru"/>
                <a:sym typeface="Kosugi Maru"/>
              </a:rPr>
              <a:t>© SoftBank Robotics</a:t>
            </a:r>
            <a:endParaRPr sz="1000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Relationship Id="rId4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Relationship Id="rId4" Type="http://schemas.openxmlformats.org/officeDocument/2006/relationships/image" Target="../media/image3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youtube.com/watch?v=CNdgV3jkMUI" TargetMode="External"/><Relationship Id="rId4" Type="http://schemas.openxmlformats.org/officeDocument/2006/relationships/image" Target="../media/image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1.png"/><Relationship Id="rId4" Type="http://schemas.openxmlformats.org/officeDocument/2006/relationships/image" Target="../media/image3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png"/><Relationship Id="rId4" Type="http://schemas.openxmlformats.org/officeDocument/2006/relationships/image" Target="../media/image3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7.png"/><Relationship Id="rId4" Type="http://schemas.openxmlformats.org/officeDocument/2006/relationships/image" Target="../media/image3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6.png"/><Relationship Id="rId4" Type="http://schemas.openxmlformats.org/officeDocument/2006/relationships/image" Target="../media/image38.png"/><Relationship Id="rId5" Type="http://schemas.openxmlformats.org/officeDocument/2006/relationships/image" Target="../media/image4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2.png"/><Relationship Id="rId4" Type="http://schemas.openxmlformats.org/officeDocument/2006/relationships/image" Target="../media/image3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4.png"/><Relationship Id="rId4" Type="http://schemas.openxmlformats.org/officeDocument/2006/relationships/image" Target="../media/image5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3.png"/><Relationship Id="rId4" Type="http://schemas.openxmlformats.org/officeDocument/2006/relationships/image" Target="../media/image4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6.png"/><Relationship Id="rId4" Type="http://schemas.openxmlformats.org/officeDocument/2006/relationships/image" Target="../media/image4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7.png"/><Relationship Id="rId4" Type="http://schemas.openxmlformats.org/officeDocument/2006/relationships/image" Target="../media/image5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4.png"/><Relationship Id="rId4" Type="http://schemas.openxmlformats.org/officeDocument/2006/relationships/image" Target="../media/image50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3.png"/><Relationship Id="rId4" Type="http://schemas.openxmlformats.org/officeDocument/2006/relationships/image" Target="../media/image68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0.png"/><Relationship Id="rId4" Type="http://schemas.openxmlformats.org/officeDocument/2006/relationships/image" Target="../media/image55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9.png"/><Relationship Id="rId4" Type="http://schemas.openxmlformats.org/officeDocument/2006/relationships/image" Target="../media/image5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4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30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2.png"/><Relationship Id="rId4" Type="http://schemas.openxmlformats.org/officeDocument/2006/relationships/image" Target="../media/image67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6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3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2.png"/><Relationship Id="rId8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/>
          <p:nvPr/>
        </p:nvSpPr>
        <p:spPr>
          <a:xfrm>
            <a:off x="996000" y="986825"/>
            <a:ext cx="7152000" cy="3169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8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>
                <a:latin typeface="Kosugi Maru"/>
                <a:ea typeface="Kosugi Maru"/>
                <a:cs typeface="Kosugi Maru"/>
                <a:sym typeface="Kosugi Maru"/>
              </a:rPr>
              <a:t>クイズPepperを</a:t>
            </a:r>
            <a:endParaRPr b="1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>
                <a:latin typeface="Kosugi Maru"/>
                <a:ea typeface="Kosugi Maru"/>
                <a:cs typeface="Kosugi Maru"/>
                <a:sym typeface="Kosugi Maru"/>
              </a:rPr>
              <a:t>つくろう！</a:t>
            </a:r>
            <a:endParaRPr b="1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/>
              <a:t>ぜんぺん</a:t>
            </a:r>
            <a:endParaRPr b="1"/>
          </a:p>
        </p:txBody>
      </p:sp>
      <p:sp>
        <p:nvSpPr>
          <p:cNvPr id="33" name="Google Shape;33;p8"/>
          <p:cNvSpPr txBox="1"/>
          <p:nvPr/>
        </p:nvSpPr>
        <p:spPr>
          <a:xfrm>
            <a:off x="68300" y="4861521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000">
                <a:latin typeface="Kosugi Maru"/>
                <a:ea typeface="Kosugi Maru"/>
                <a:cs typeface="Kosugi Maru"/>
                <a:sym typeface="Kosugi Maru"/>
              </a:rPr>
              <a:t>© SoftBank Robotics</a:t>
            </a:r>
            <a:endParaRPr sz="1000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7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7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147" name="Google Shape;147;p17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Pepperを しゃべらせてみよう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「はい」を すきなことばに かえてみよう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たかさ・はやさは200〜50で すきなすうじを いれてみよう</a:t>
            </a:r>
            <a:endParaRPr/>
          </a:p>
        </p:txBody>
      </p:sp>
      <p:pic>
        <p:nvPicPr>
          <p:cNvPr id="148" name="Google Shape;14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1163" y="3867046"/>
            <a:ext cx="6201674" cy="948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33411" y="2495548"/>
            <a:ext cx="5477184" cy="990408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7"/>
          <p:cNvSpPr/>
          <p:nvPr/>
        </p:nvSpPr>
        <p:spPr>
          <a:xfrm>
            <a:off x="3880100" y="3414400"/>
            <a:ext cx="1359600" cy="3936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00C6D5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8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うごきをつける</a:t>
            </a:r>
            <a:endParaRPr/>
          </a:p>
        </p:txBody>
      </p:sp>
      <p:sp>
        <p:nvSpPr>
          <p:cNvPr id="156" name="Google Shape;156;p18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157" name="Google Shape;157;p18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うごきには“きほんしせいのうごき”ブロックをつかう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“</a:t>
            </a:r>
            <a:r>
              <a:rPr lang="ja">
                <a:solidFill>
                  <a:schemeClr val="dk1"/>
                </a:solidFill>
              </a:rPr>
              <a:t>きほんしせい</a:t>
            </a:r>
            <a:r>
              <a:rPr lang="ja"/>
              <a:t>”をクリックすると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できるうごきの　いちらんが </a:t>
            </a:r>
            <a:r>
              <a:rPr lang="ja"/>
              <a:t>ひょうじ</a:t>
            </a:r>
            <a:r>
              <a:rPr lang="ja"/>
              <a:t>される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8"/>
          <p:cNvSpPr/>
          <p:nvPr/>
        </p:nvSpPr>
        <p:spPr>
          <a:xfrm rot="-5400000">
            <a:off x="3880075" y="3153600"/>
            <a:ext cx="1359600" cy="8076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00C6D5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9" name="Google Shape;15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325" y="3083275"/>
            <a:ext cx="3312000" cy="94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95639" y="2487576"/>
            <a:ext cx="2531400" cy="23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8"/>
          <p:cNvSpPr/>
          <p:nvPr/>
        </p:nvSpPr>
        <p:spPr>
          <a:xfrm>
            <a:off x="1258975" y="3089133"/>
            <a:ext cx="1775400" cy="825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9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9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168" name="Google Shape;168;p19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しゃべって うごく プログラムを つくろう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ブロックは つなげることが できる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うごきを うえにおいたときと したにおいたときの ちがいは？</a:t>
            </a:r>
            <a:endParaRPr/>
          </a:p>
        </p:txBody>
      </p:sp>
      <p:pic>
        <p:nvPicPr>
          <p:cNvPr id="169" name="Google Shape;16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4298" y="2829952"/>
            <a:ext cx="3726102" cy="1002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6225" y="2829957"/>
            <a:ext cx="3807281" cy="105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9"/>
          <p:cNvSpPr txBox="1"/>
          <p:nvPr/>
        </p:nvSpPr>
        <p:spPr>
          <a:xfrm>
            <a:off x="4717663" y="4180181"/>
            <a:ext cx="3584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うごきが したのときは？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172" name="Google Shape;172;p19"/>
          <p:cNvSpPr txBox="1"/>
          <p:nvPr/>
        </p:nvSpPr>
        <p:spPr>
          <a:xfrm>
            <a:off x="645138" y="4180181"/>
            <a:ext cx="3584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うごき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が うえのときは？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0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じゅんじしょり</a:t>
            </a:r>
            <a:endParaRPr/>
          </a:p>
        </p:txBody>
      </p:sp>
      <p:sp>
        <p:nvSpPr>
          <p:cNvPr id="178" name="Google Shape;178;p20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179" name="Google Shape;179;p20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ためした とおり ブロックは うえからじゅんばんに うごく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このじゅんばんどおりに うごくことを じゅんじしょり という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プログラミングでは じゅんばんが とてもたいせつ</a:t>
            </a:r>
            <a:endParaRPr/>
          </a:p>
        </p:txBody>
      </p:sp>
      <p:sp>
        <p:nvSpPr>
          <p:cNvPr id="180" name="Google Shape;180;p20"/>
          <p:cNvSpPr txBox="1"/>
          <p:nvPr/>
        </p:nvSpPr>
        <p:spPr>
          <a:xfrm>
            <a:off x="1638758" y="4467325"/>
            <a:ext cx="5866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うえから じゅんばんに ひとつずつ うごいていく 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181" name="Google Shape;18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2100" y="2499349"/>
            <a:ext cx="6469476" cy="1881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0"/>
          <p:cNvSpPr/>
          <p:nvPr/>
        </p:nvSpPr>
        <p:spPr>
          <a:xfrm>
            <a:off x="1280850" y="2606100"/>
            <a:ext cx="450900" cy="450900"/>
          </a:xfrm>
          <a:prstGeom prst="ellipse">
            <a:avLst/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300">
                <a:solidFill>
                  <a:srgbClr val="FFFFFF"/>
                </a:solidFill>
                <a:latin typeface="Kosugi Maru"/>
                <a:ea typeface="Kosugi Maru"/>
                <a:cs typeface="Kosugi Maru"/>
                <a:sym typeface="Kosugi Maru"/>
              </a:rPr>
              <a:t>1</a:t>
            </a:r>
            <a:endParaRPr b="1" sz="2300">
              <a:solidFill>
                <a:srgbClr val="FFFFFF"/>
              </a:solidFill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183" name="Google Shape;183;p20"/>
          <p:cNvSpPr/>
          <p:nvPr/>
        </p:nvSpPr>
        <p:spPr>
          <a:xfrm>
            <a:off x="1280850" y="3697486"/>
            <a:ext cx="450900" cy="450900"/>
          </a:xfrm>
          <a:prstGeom prst="ellipse">
            <a:avLst/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300">
                <a:solidFill>
                  <a:srgbClr val="FFFFFF"/>
                </a:solidFill>
                <a:latin typeface="Kosugi Maru"/>
                <a:ea typeface="Kosugi Maru"/>
                <a:cs typeface="Kosugi Maru"/>
                <a:sym typeface="Kosugi Maru"/>
              </a:rPr>
              <a:t>3</a:t>
            </a:r>
            <a:endParaRPr b="1" sz="2300">
              <a:solidFill>
                <a:srgbClr val="FFFFFF"/>
              </a:solidFill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184" name="Google Shape;184;p20"/>
          <p:cNvSpPr/>
          <p:nvPr/>
        </p:nvSpPr>
        <p:spPr>
          <a:xfrm>
            <a:off x="1280850" y="3151780"/>
            <a:ext cx="450900" cy="450900"/>
          </a:xfrm>
          <a:prstGeom prst="ellipse">
            <a:avLst/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300">
                <a:solidFill>
                  <a:srgbClr val="FFFFFF"/>
                </a:solidFill>
                <a:latin typeface="Kosugi Maru"/>
                <a:ea typeface="Kosugi Maru"/>
                <a:cs typeface="Kosugi Maru"/>
                <a:sym typeface="Kosugi Maru"/>
              </a:rPr>
              <a:t>2</a:t>
            </a:r>
            <a:endParaRPr b="1" sz="2300">
              <a:solidFill>
                <a:srgbClr val="FFFFFF"/>
              </a:solidFill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1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スタートボタン</a:t>
            </a:r>
            <a:endParaRPr/>
          </a:p>
        </p:txBody>
      </p:sp>
      <p:sp>
        <p:nvSpPr>
          <p:cNvPr id="190" name="Google Shape;190;p21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191" name="Google Shape;191;p21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すきなブロックを クリックしてうごかせるが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うごかすじゅんばんを まちがえないように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スタートボタンで かいしするようにしよう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21"/>
          <p:cNvPicPr preferRelativeResize="0"/>
          <p:nvPr/>
        </p:nvPicPr>
        <p:blipFill rotWithShape="1">
          <a:blip r:embed="rId3">
            <a:alphaModFix/>
          </a:blip>
          <a:srcRect b="51737" l="0" r="0" t="0"/>
          <a:stretch/>
        </p:blipFill>
        <p:spPr>
          <a:xfrm>
            <a:off x="2314225" y="2492625"/>
            <a:ext cx="4515550" cy="1780449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1"/>
          <p:cNvSpPr txBox="1"/>
          <p:nvPr/>
        </p:nvSpPr>
        <p:spPr>
          <a:xfrm>
            <a:off x="654615" y="4366475"/>
            <a:ext cx="7810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スタートボタンは バーチャルロボットの うえにある みどりの はた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194" name="Google Shape;194;p21"/>
          <p:cNvSpPr/>
          <p:nvPr/>
        </p:nvSpPr>
        <p:spPr>
          <a:xfrm>
            <a:off x="2154550" y="2409275"/>
            <a:ext cx="886200" cy="554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2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2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01" name="Google Shape;201;p22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きいろの トップブロックを つかって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スタートボタンではじまる プログラムにしよう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2"/>
          <p:cNvSpPr txBox="1"/>
          <p:nvPr/>
        </p:nvSpPr>
        <p:spPr>
          <a:xfrm>
            <a:off x="4093825" y="4027775"/>
            <a:ext cx="4547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トップブロックの したに ブロックをつなげて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スタートボタンを おしてみよう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203" name="Google Shape;203;p22"/>
          <p:cNvSpPr txBox="1"/>
          <p:nvPr/>
        </p:nvSpPr>
        <p:spPr>
          <a:xfrm>
            <a:off x="502763" y="4150775"/>
            <a:ext cx="3584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トップブロック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204" name="Google Shape;20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5014" y="2573250"/>
            <a:ext cx="2979925" cy="109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0136" y="2280998"/>
            <a:ext cx="4134776" cy="167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3"/>
          <p:cNvSpPr/>
          <p:nvPr/>
        </p:nvSpPr>
        <p:spPr>
          <a:xfrm>
            <a:off x="585564" y="1819532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3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12" name="Google Shape;212;p23"/>
          <p:cNvSpPr/>
          <p:nvPr/>
        </p:nvSpPr>
        <p:spPr>
          <a:xfrm>
            <a:off x="6247514" y="1829607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3"/>
          <p:cNvSpPr/>
          <p:nvPr/>
        </p:nvSpPr>
        <p:spPr>
          <a:xfrm>
            <a:off x="922324" y="1018425"/>
            <a:ext cx="1637426" cy="4501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STEP1</a:t>
            </a:r>
          </a:p>
        </p:txBody>
      </p:sp>
      <p:sp>
        <p:nvSpPr>
          <p:cNvPr id="214" name="Google Shape;214;p23"/>
          <p:cNvSpPr/>
          <p:nvPr/>
        </p:nvSpPr>
        <p:spPr>
          <a:xfrm>
            <a:off x="6584274" y="1018150"/>
            <a:ext cx="1723312" cy="4501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STEP3</a:t>
            </a:r>
          </a:p>
        </p:txBody>
      </p:sp>
      <p:sp>
        <p:nvSpPr>
          <p:cNvPr id="215" name="Google Shape;215;p23"/>
          <p:cNvSpPr txBox="1"/>
          <p:nvPr/>
        </p:nvSpPr>
        <p:spPr>
          <a:xfrm>
            <a:off x="457625" y="1983375"/>
            <a:ext cx="2566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しゃべ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らせよう！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16" name="Google Shape;216;p23"/>
          <p:cNvSpPr txBox="1"/>
          <p:nvPr/>
        </p:nvSpPr>
        <p:spPr>
          <a:xfrm>
            <a:off x="6162525" y="1829475"/>
            <a:ext cx="2566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センサ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を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つか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おう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217" name="Google Shape;21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4626" y="2805725"/>
            <a:ext cx="993269" cy="908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8" name="Google Shape;218;p23"/>
          <p:cNvCxnSpPr/>
          <p:nvPr/>
        </p:nvCxnSpPr>
        <p:spPr>
          <a:xfrm>
            <a:off x="1075375" y="2718850"/>
            <a:ext cx="378900" cy="3789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9" name="Google Shape;219;p23"/>
          <p:cNvCxnSpPr/>
          <p:nvPr/>
        </p:nvCxnSpPr>
        <p:spPr>
          <a:xfrm flipH="1">
            <a:off x="1075375" y="3466425"/>
            <a:ext cx="378900" cy="3789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0" name="Google Shape;220;p23"/>
          <p:cNvCxnSpPr/>
          <p:nvPr/>
        </p:nvCxnSpPr>
        <p:spPr>
          <a:xfrm rot="10800000">
            <a:off x="892900" y="3280415"/>
            <a:ext cx="524400" cy="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21" name="Google Shape;22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84276" y="3021550"/>
            <a:ext cx="993269" cy="90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3"/>
          <p:cNvSpPr/>
          <p:nvPr/>
        </p:nvSpPr>
        <p:spPr>
          <a:xfrm>
            <a:off x="7468775" y="2705450"/>
            <a:ext cx="838800" cy="559200"/>
          </a:xfrm>
          <a:prstGeom prst="wedgeEllipseCallout">
            <a:avLst>
              <a:gd fmla="val 44090" name="adj1"/>
              <a:gd fmla="val 66108" name="adj2"/>
            </a:avLst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23"/>
          <p:cNvSpPr/>
          <p:nvPr/>
        </p:nvSpPr>
        <p:spPr>
          <a:xfrm>
            <a:off x="503350" y="726150"/>
            <a:ext cx="2705400" cy="3691200"/>
          </a:xfrm>
          <a:prstGeom prst="rect">
            <a:avLst/>
          </a:prstGeom>
          <a:solidFill>
            <a:srgbClr val="FFFFFF">
              <a:alpha val="93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23"/>
          <p:cNvSpPr/>
          <p:nvPr/>
        </p:nvSpPr>
        <p:spPr>
          <a:xfrm>
            <a:off x="6023925" y="726150"/>
            <a:ext cx="2705400" cy="3691200"/>
          </a:xfrm>
          <a:prstGeom prst="rect">
            <a:avLst/>
          </a:prstGeom>
          <a:solidFill>
            <a:srgbClr val="FFFFFF">
              <a:alpha val="93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23"/>
          <p:cNvSpPr/>
          <p:nvPr/>
        </p:nvSpPr>
        <p:spPr>
          <a:xfrm>
            <a:off x="3733552" y="1010575"/>
            <a:ext cx="1719821" cy="45073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STEP2</a:t>
            </a:r>
          </a:p>
        </p:txBody>
      </p:sp>
      <p:sp>
        <p:nvSpPr>
          <p:cNvPr id="226" name="Google Shape;226;p23"/>
          <p:cNvSpPr/>
          <p:nvPr/>
        </p:nvSpPr>
        <p:spPr>
          <a:xfrm>
            <a:off x="3438013" y="1822032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3"/>
          <p:cNvSpPr txBox="1"/>
          <p:nvPr/>
        </p:nvSpPr>
        <p:spPr>
          <a:xfrm>
            <a:off x="3310063" y="1831975"/>
            <a:ext cx="2566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がぞう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・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おと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を</a:t>
            </a:r>
            <a:endParaRPr b="1" sz="2000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つか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おう！</a:t>
            </a:r>
            <a:endParaRPr b="1" sz="2000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228" name="Google Shape;22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4101" y="2713250"/>
            <a:ext cx="658724" cy="11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4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ディスプレイを</a:t>
            </a:r>
            <a:r>
              <a:rPr lang="ja"/>
              <a:t>つか</a:t>
            </a:r>
            <a:r>
              <a:rPr lang="ja"/>
              <a:t>おう</a:t>
            </a:r>
            <a:endParaRPr/>
          </a:p>
        </p:txBody>
      </p:sp>
      <p:sp>
        <p:nvSpPr>
          <p:cNvPr id="234" name="Google Shape;234;p24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35" name="Google Shape;235;p24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Pepperの</a:t>
            </a:r>
            <a:r>
              <a:rPr lang="ja"/>
              <a:t>むねには ディスプレイが ついている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ディスプレイには </a:t>
            </a:r>
            <a:r>
              <a:rPr lang="ja"/>
              <a:t>がぞう</a:t>
            </a:r>
            <a:r>
              <a:rPr lang="ja"/>
              <a:t> や もじ を</a:t>
            </a:r>
            <a:r>
              <a:rPr lang="ja"/>
              <a:t>ひょうじ</a:t>
            </a:r>
            <a:r>
              <a:rPr lang="ja"/>
              <a:t>することができる</a:t>
            </a:r>
            <a:endParaRPr/>
          </a:p>
        </p:txBody>
      </p:sp>
      <p:pic>
        <p:nvPicPr>
          <p:cNvPr id="236" name="Google Shape;236;p24"/>
          <p:cNvPicPr preferRelativeResize="0"/>
          <p:nvPr/>
        </p:nvPicPr>
        <p:blipFill rotWithShape="1">
          <a:blip r:embed="rId3">
            <a:alphaModFix/>
          </a:blip>
          <a:srcRect b="0" l="8821" r="16226" t="0"/>
          <a:stretch/>
        </p:blipFill>
        <p:spPr>
          <a:xfrm>
            <a:off x="4940887" y="2243775"/>
            <a:ext cx="1811930" cy="2432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4"/>
          <p:cNvPicPr preferRelativeResize="0"/>
          <p:nvPr/>
        </p:nvPicPr>
        <p:blipFill rotWithShape="1">
          <a:blip r:embed="rId4">
            <a:alphaModFix/>
          </a:blip>
          <a:srcRect b="0" l="0" r="2372" t="0"/>
          <a:stretch/>
        </p:blipFill>
        <p:spPr>
          <a:xfrm>
            <a:off x="2391177" y="2243784"/>
            <a:ext cx="1913561" cy="2432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5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25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44" name="Google Shape;244;p25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まずは </a:t>
            </a:r>
            <a:r>
              <a:rPr lang="ja"/>
              <a:t>がぞう</a:t>
            </a:r>
            <a:r>
              <a:rPr lang="ja"/>
              <a:t> を</a:t>
            </a:r>
            <a:r>
              <a:rPr lang="ja"/>
              <a:t>ひょうじ</a:t>
            </a:r>
            <a:r>
              <a:rPr lang="ja"/>
              <a:t>してみよう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がぞう</a:t>
            </a:r>
            <a:r>
              <a:rPr lang="ja"/>
              <a:t>タブから </a:t>
            </a:r>
            <a:r>
              <a:rPr lang="ja"/>
              <a:t>つか</a:t>
            </a:r>
            <a:r>
              <a:rPr lang="ja"/>
              <a:t>いたい</a:t>
            </a:r>
            <a:r>
              <a:rPr lang="ja"/>
              <a:t>がぞう</a:t>
            </a:r>
            <a:r>
              <a:rPr lang="ja"/>
              <a:t>を えらぶ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3425" y="2195124"/>
            <a:ext cx="3458300" cy="203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89393" y="2195127"/>
            <a:ext cx="3221183" cy="203865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5"/>
          <p:cNvSpPr/>
          <p:nvPr/>
        </p:nvSpPr>
        <p:spPr>
          <a:xfrm>
            <a:off x="1796944" y="2523738"/>
            <a:ext cx="1194600" cy="554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25"/>
          <p:cNvSpPr txBox="1"/>
          <p:nvPr/>
        </p:nvSpPr>
        <p:spPr>
          <a:xfrm>
            <a:off x="1156325" y="4419175"/>
            <a:ext cx="2812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がぞう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タブを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えらぶ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249" name="Google Shape;249;p25"/>
          <p:cNvSpPr txBox="1"/>
          <p:nvPr/>
        </p:nvSpPr>
        <p:spPr>
          <a:xfrm>
            <a:off x="5542775" y="4419175"/>
            <a:ext cx="2812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つかいたい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がぞう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を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えらぶ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 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1981" y="2259702"/>
            <a:ext cx="3221183" cy="203865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6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26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57" name="Google Shape;257;p26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がぞう</a:t>
            </a:r>
            <a:r>
              <a:rPr lang="ja"/>
              <a:t>をえらんだら ブロックタブにもどる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がぞうをひょうじブロックを </a:t>
            </a:r>
            <a:r>
              <a:rPr lang="ja"/>
              <a:t>つかおう</a:t>
            </a:r>
            <a:endParaRPr/>
          </a:p>
        </p:txBody>
      </p:sp>
      <p:sp>
        <p:nvSpPr>
          <p:cNvPr id="258" name="Google Shape;258;p26"/>
          <p:cNvSpPr txBox="1"/>
          <p:nvPr/>
        </p:nvSpPr>
        <p:spPr>
          <a:xfrm>
            <a:off x="1156325" y="4419175"/>
            <a:ext cx="2812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ブロック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タブを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えら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ぶ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259" name="Google Shape;259;p26"/>
          <p:cNvSpPr/>
          <p:nvPr/>
        </p:nvSpPr>
        <p:spPr>
          <a:xfrm>
            <a:off x="833575" y="2118925"/>
            <a:ext cx="931200" cy="554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26"/>
          <p:cNvSpPr txBox="1"/>
          <p:nvPr/>
        </p:nvSpPr>
        <p:spPr>
          <a:xfrm>
            <a:off x="4766500" y="4419175"/>
            <a:ext cx="3440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がぞう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を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ひょうじ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ブロックを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つか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う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261" name="Google Shape;261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5150" y="2830413"/>
            <a:ext cx="3743100" cy="89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39" name="Google Shape;39;p9"/>
          <p:cNvSpPr/>
          <p:nvPr/>
        </p:nvSpPr>
        <p:spPr>
          <a:xfrm>
            <a:off x="532951" y="729775"/>
            <a:ext cx="8182731" cy="784176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Pepperが クイズを しゅつだいする</a:t>
            </a:r>
            <a:b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</a:br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プログラムのさくせいに ちょうせんしましょう</a:t>
            </a:r>
          </a:p>
        </p:txBody>
      </p:sp>
      <p:sp>
        <p:nvSpPr>
          <p:cNvPr id="40" name="Google Shape;40;p9"/>
          <p:cNvSpPr txBox="1"/>
          <p:nvPr/>
        </p:nvSpPr>
        <p:spPr>
          <a:xfrm>
            <a:off x="1784725" y="4322950"/>
            <a:ext cx="55503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2300">
                <a:solidFill>
                  <a:srgbClr val="00C6D5"/>
                </a:solidFill>
                <a:latin typeface="Kosugi Maru"/>
                <a:ea typeface="Kosugi Maru"/>
                <a:cs typeface="Kosugi Maru"/>
                <a:sym typeface="Kosugi Maru"/>
              </a:rPr>
              <a:t>https://youtu.be/CNdgV3jkMUI?t=13</a:t>
            </a:r>
            <a:endParaRPr sz="2300">
              <a:solidFill>
                <a:srgbClr val="00C6D5"/>
              </a:solidFill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41" name="Google Shape;41;p9" title="クイズPepperを作ろう　プログラムの例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0534" y="1882288"/>
            <a:ext cx="2902925" cy="217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7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27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68" name="Google Shape;268;p27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もじ</a:t>
            </a:r>
            <a:r>
              <a:rPr lang="ja"/>
              <a:t>を</a:t>
            </a:r>
            <a:r>
              <a:rPr lang="ja">
                <a:solidFill>
                  <a:schemeClr val="dk1"/>
                </a:solidFill>
              </a:rPr>
              <a:t>ひょうじ</a:t>
            </a:r>
            <a:r>
              <a:rPr lang="ja">
                <a:solidFill>
                  <a:schemeClr val="dk1"/>
                </a:solidFill>
              </a:rPr>
              <a:t>するときは </a:t>
            </a:r>
            <a:r>
              <a:rPr lang="ja">
                <a:solidFill>
                  <a:schemeClr val="dk1"/>
                </a:solidFill>
              </a:rPr>
              <a:t>もじ</a:t>
            </a:r>
            <a:r>
              <a:rPr lang="ja">
                <a:solidFill>
                  <a:schemeClr val="dk1"/>
                </a:solidFill>
              </a:rPr>
              <a:t>を〇〇で</a:t>
            </a:r>
            <a:r>
              <a:rPr lang="ja">
                <a:solidFill>
                  <a:schemeClr val="dk1"/>
                </a:solidFill>
              </a:rPr>
              <a:t>ひょうじ</a:t>
            </a:r>
            <a:r>
              <a:rPr lang="ja">
                <a:solidFill>
                  <a:schemeClr val="dk1"/>
                </a:solidFill>
              </a:rPr>
              <a:t>ブロック を</a:t>
            </a:r>
            <a:r>
              <a:rPr lang="ja">
                <a:solidFill>
                  <a:schemeClr val="dk1"/>
                </a:solidFill>
              </a:rPr>
              <a:t>つか</a:t>
            </a:r>
            <a:r>
              <a:rPr lang="ja">
                <a:solidFill>
                  <a:schemeClr val="dk1"/>
                </a:solidFill>
              </a:rPr>
              <a:t>う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chemeClr val="dk1"/>
                </a:solidFill>
              </a:rPr>
              <a:t>ひょうじ</a:t>
            </a:r>
            <a:r>
              <a:rPr lang="ja">
                <a:solidFill>
                  <a:schemeClr val="dk1"/>
                </a:solidFill>
              </a:rPr>
              <a:t>したい</a:t>
            </a:r>
            <a:r>
              <a:rPr lang="ja">
                <a:solidFill>
                  <a:schemeClr val="dk1"/>
                </a:solidFill>
              </a:rPr>
              <a:t>もじ</a:t>
            </a:r>
            <a:r>
              <a:rPr lang="ja">
                <a:solidFill>
                  <a:schemeClr val="dk1"/>
                </a:solidFill>
              </a:rPr>
              <a:t>と フォントをえらぼう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69" name="Google Shape;26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9513" y="2063725"/>
            <a:ext cx="5824976" cy="283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8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おと</a:t>
            </a:r>
            <a:r>
              <a:rPr lang="ja"/>
              <a:t>を</a:t>
            </a:r>
            <a:r>
              <a:rPr lang="ja"/>
              <a:t>つか</a:t>
            </a:r>
            <a:r>
              <a:rPr lang="ja"/>
              <a:t>おう</a:t>
            </a:r>
            <a:endParaRPr/>
          </a:p>
        </p:txBody>
      </p:sp>
      <p:sp>
        <p:nvSpPr>
          <p:cNvPr id="275" name="Google Shape;275;p28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76" name="Google Shape;276;p28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Robo Blocksでは </a:t>
            </a:r>
            <a:r>
              <a:rPr lang="ja"/>
              <a:t>おと</a:t>
            </a:r>
            <a:r>
              <a:rPr lang="ja"/>
              <a:t>をならすこともできる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こうかおん</a:t>
            </a:r>
            <a:r>
              <a:rPr lang="ja"/>
              <a:t>や BGMを ならしたいときに </a:t>
            </a:r>
            <a:r>
              <a:rPr lang="ja"/>
              <a:t>つか</a:t>
            </a:r>
            <a:r>
              <a:rPr lang="ja"/>
              <a:t>おう</a:t>
            </a:r>
            <a:endParaRPr/>
          </a:p>
        </p:txBody>
      </p:sp>
      <p:pic>
        <p:nvPicPr>
          <p:cNvPr id="277" name="Google Shape;27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825" y="2698644"/>
            <a:ext cx="3922756" cy="113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音楽のイラスト「五線譜と音符」 | かわいいフリー素材集 いらすとや" id="278" name="Google Shape;27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0726" y="2170687"/>
            <a:ext cx="3703450" cy="218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28"/>
          <p:cNvSpPr txBox="1"/>
          <p:nvPr/>
        </p:nvSpPr>
        <p:spPr>
          <a:xfrm>
            <a:off x="1273300" y="4308550"/>
            <a:ext cx="2675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こうかおん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は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みじかいおと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280" name="Google Shape;280;p28"/>
          <p:cNvSpPr txBox="1"/>
          <p:nvPr/>
        </p:nvSpPr>
        <p:spPr>
          <a:xfrm>
            <a:off x="5304600" y="4308550"/>
            <a:ext cx="2675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BGM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は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ながいおと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9"/>
          <p:cNvSpPr txBox="1"/>
          <p:nvPr/>
        </p:nvSpPr>
        <p:spPr>
          <a:xfrm>
            <a:off x="5306400" y="4390317"/>
            <a:ext cx="2812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つか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いたい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おと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を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えらぶ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286" name="Google Shape;286;p29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29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88" name="Google Shape;288;p29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おと</a:t>
            </a:r>
            <a:r>
              <a:rPr lang="ja"/>
              <a:t>タブを えらぼう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がぞう</a:t>
            </a:r>
            <a:r>
              <a:rPr lang="ja"/>
              <a:t>と</a:t>
            </a:r>
            <a:r>
              <a:rPr lang="ja"/>
              <a:t>おなじ</a:t>
            </a:r>
            <a:r>
              <a:rPr lang="ja"/>
              <a:t>ように </a:t>
            </a:r>
            <a:r>
              <a:rPr lang="ja"/>
              <a:t>つか</a:t>
            </a:r>
            <a:r>
              <a:rPr lang="ja"/>
              <a:t>いたい</a:t>
            </a:r>
            <a:r>
              <a:rPr lang="ja"/>
              <a:t>おと</a:t>
            </a:r>
            <a:r>
              <a:rPr lang="ja"/>
              <a:t>をえらぶ</a:t>
            </a:r>
            <a:endParaRPr/>
          </a:p>
        </p:txBody>
      </p:sp>
      <p:pic>
        <p:nvPicPr>
          <p:cNvPr id="289" name="Google Shape;28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4413" y="2185524"/>
            <a:ext cx="3458300" cy="203865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29"/>
          <p:cNvSpPr/>
          <p:nvPr/>
        </p:nvSpPr>
        <p:spPr>
          <a:xfrm>
            <a:off x="2640318" y="2514138"/>
            <a:ext cx="1194600" cy="554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29"/>
          <p:cNvSpPr txBox="1"/>
          <p:nvPr/>
        </p:nvSpPr>
        <p:spPr>
          <a:xfrm>
            <a:off x="1247325" y="4390317"/>
            <a:ext cx="2812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おと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タブを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えらぶ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292" name="Google Shape;29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5710" y="2185523"/>
            <a:ext cx="3013889" cy="203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0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30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299" name="Google Shape;299;p30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おと</a:t>
            </a:r>
            <a:r>
              <a:rPr lang="ja"/>
              <a:t>をえらんだら　ブロックタブにもどる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もくじの</a:t>
            </a:r>
            <a:r>
              <a:rPr lang="ja"/>
              <a:t>おと</a:t>
            </a:r>
            <a:r>
              <a:rPr lang="ja"/>
              <a:t>をクリックして　</a:t>
            </a:r>
            <a:r>
              <a:rPr lang="ja"/>
              <a:t>おと</a:t>
            </a:r>
            <a:r>
              <a:rPr lang="ja"/>
              <a:t>ブロックをみつけよう</a:t>
            </a:r>
            <a:endParaRPr/>
          </a:p>
        </p:txBody>
      </p:sp>
      <p:pic>
        <p:nvPicPr>
          <p:cNvPr id="300" name="Google Shape;30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6850" y="2061675"/>
            <a:ext cx="2501075" cy="2346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30"/>
          <p:cNvSpPr/>
          <p:nvPr/>
        </p:nvSpPr>
        <p:spPr>
          <a:xfrm>
            <a:off x="1121311" y="3263295"/>
            <a:ext cx="686100" cy="572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30"/>
          <p:cNvSpPr txBox="1"/>
          <p:nvPr/>
        </p:nvSpPr>
        <p:spPr>
          <a:xfrm>
            <a:off x="960737" y="4408175"/>
            <a:ext cx="315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むらさきいろの おと 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を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えらぶ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303" name="Google Shape;303;p30"/>
          <p:cNvSpPr txBox="1"/>
          <p:nvPr/>
        </p:nvSpPr>
        <p:spPr>
          <a:xfrm>
            <a:off x="4144176" y="4408175"/>
            <a:ext cx="4176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おと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をさいせいするブロック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304" name="Google Shape;30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81413" y="2722250"/>
            <a:ext cx="4101525" cy="102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1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31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311" name="Google Shape;311;p31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おとを さいせいするブロックは ２しゅるいある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ほかのブロックと くみあわせて ちがいを かくにんしよう</a:t>
            </a:r>
            <a:endParaRPr/>
          </a:p>
        </p:txBody>
      </p:sp>
      <p:pic>
        <p:nvPicPr>
          <p:cNvPr id="312" name="Google Shape;31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438" y="3686563"/>
            <a:ext cx="3282826" cy="84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326" y="2457150"/>
            <a:ext cx="3813050" cy="100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1"/>
          <p:cNvPicPr preferRelativeResize="0"/>
          <p:nvPr/>
        </p:nvPicPr>
        <p:blipFill rotWithShape="1">
          <a:blip r:embed="rId5">
            <a:alphaModFix/>
          </a:blip>
          <a:srcRect b="61894" l="0" r="0" t="0"/>
          <a:stretch/>
        </p:blipFill>
        <p:spPr>
          <a:xfrm>
            <a:off x="4559875" y="2457149"/>
            <a:ext cx="3887251" cy="100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1"/>
          <p:cNvPicPr preferRelativeResize="0"/>
          <p:nvPr/>
        </p:nvPicPr>
        <p:blipFill rotWithShape="1">
          <a:blip r:embed="rId5">
            <a:alphaModFix/>
          </a:blip>
          <a:srcRect b="3761" l="0" r="0" t="58133"/>
          <a:stretch/>
        </p:blipFill>
        <p:spPr>
          <a:xfrm>
            <a:off x="4559875" y="3605724"/>
            <a:ext cx="3887251" cy="100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2"/>
          <p:cNvSpPr/>
          <p:nvPr/>
        </p:nvSpPr>
        <p:spPr>
          <a:xfrm>
            <a:off x="585564" y="1819532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32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322" name="Google Shape;322;p32"/>
          <p:cNvSpPr/>
          <p:nvPr/>
        </p:nvSpPr>
        <p:spPr>
          <a:xfrm>
            <a:off x="6247514" y="1829607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32"/>
          <p:cNvSpPr/>
          <p:nvPr/>
        </p:nvSpPr>
        <p:spPr>
          <a:xfrm>
            <a:off x="922324" y="1018425"/>
            <a:ext cx="1637426" cy="4501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STEP1</a:t>
            </a:r>
          </a:p>
        </p:txBody>
      </p:sp>
      <p:sp>
        <p:nvSpPr>
          <p:cNvPr id="324" name="Google Shape;324;p32"/>
          <p:cNvSpPr/>
          <p:nvPr/>
        </p:nvSpPr>
        <p:spPr>
          <a:xfrm>
            <a:off x="6584274" y="1018150"/>
            <a:ext cx="1723312" cy="4501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STEP3</a:t>
            </a:r>
          </a:p>
        </p:txBody>
      </p:sp>
      <p:sp>
        <p:nvSpPr>
          <p:cNvPr id="325" name="Google Shape;325;p32"/>
          <p:cNvSpPr txBox="1"/>
          <p:nvPr/>
        </p:nvSpPr>
        <p:spPr>
          <a:xfrm>
            <a:off x="457625" y="1983375"/>
            <a:ext cx="2566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しゃべ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らせよう！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26" name="Google Shape;326;p32"/>
          <p:cNvSpPr txBox="1"/>
          <p:nvPr/>
        </p:nvSpPr>
        <p:spPr>
          <a:xfrm>
            <a:off x="6162525" y="1829475"/>
            <a:ext cx="2566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センサ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を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つか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おう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327" name="Google Shape;32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4626" y="2805725"/>
            <a:ext cx="993269" cy="908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8" name="Google Shape;328;p32"/>
          <p:cNvCxnSpPr/>
          <p:nvPr/>
        </p:nvCxnSpPr>
        <p:spPr>
          <a:xfrm>
            <a:off x="1075375" y="2718850"/>
            <a:ext cx="378900" cy="3789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29" name="Google Shape;329;p32"/>
          <p:cNvCxnSpPr/>
          <p:nvPr/>
        </p:nvCxnSpPr>
        <p:spPr>
          <a:xfrm flipH="1">
            <a:off x="1075375" y="3466425"/>
            <a:ext cx="378900" cy="3789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0" name="Google Shape;330;p32"/>
          <p:cNvCxnSpPr/>
          <p:nvPr/>
        </p:nvCxnSpPr>
        <p:spPr>
          <a:xfrm rot="10800000">
            <a:off x="892900" y="3280415"/>
            <a:ext cx="524400" cy="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31" name="Google Shape;3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84276" y="3021550"/>
            <a:ext cx="993269" cy="9088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2"/>
          <p:cNvSpPr/>
          <p:nvPr/>
        </p:nvSpPr>
        <p:spPr>
          <a:xfrm>
            <a:off x="7468775" y="2705450"/>
            <a:ext cx="838800" cy="559200"/>
          </a:xfrm>
          <a:prstGeom prst="wedgeEllipseCallout">
            <a:avLst>
              <a:gd fmla="val 44090" name="adj1"/>
              <a:gd fmla="val 66108" name="adj2"/>
            </a:avLst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32"/>
          <p:cNvSpPr/>
          <p:nvPr/>
        </p:nvSpPr>
        <p:spPr>
          <a:xfrm>
            <a:off x="503350" y="726150"/>
            <a:ext cx="2705400" cy="3691200"/>
          </a:xfrm>
          <a:prstGeom prst="rect">
            <a:avLst/>
          </a:prstGeom>
          <a:solidFill>
            <a:srgbClr val="FFFFFF">
              <a:alpha val="93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32"/>
          <p:cNvSpPr/>
          <p:nvPr/>
        </p:nvSpPr>
        <p:spPr>
          <a:xfrm>
            <a:off x="3733552" y="1010575"/>
            <a:ext cx="1719821" cy="45073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STEP2</a:t>
            </a:r>
          </a:p>
        </p:txBody>
      </p:sp>
      <p:sp>
        <p:nvSpPr>
          <p:cNvPr id="335" name="Google Shape;335;p32"/>
          <p:cNvSpPr/>
          <p:nvPr/>
        </p:nvSpPr>
        <p:spPr>
          <a:xfrm>
            <a:off x="3438013" y="1822032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32"/>
          <p:cNvSpPr txBox="1"/>
          <p:nvPr/>
        </p:nvSpPr>
        <p:spPr>
          <a:xfrm>
            <a:off x="3310063" y="1831975"/>
            <a:ext cx="2566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がぞう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・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おと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を</a:t>
            </a:r>
            <a:endParaRPr b="1" sz="2000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つか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おう！</a:t>
            </a:r>
            <a:endParaRPr b="1" sz="2000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337" name="Google Shape;337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4101" y="2713250"/>
            <a:ext cx="658724" cy="11149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32"/>
          <p:cNvSpPr/>
          <p:nvPr/>
        </p:nvSpPr>
        <p:spPr>
          <a:xfrm>
            <a:off x="3240775" y="726150"/>
            <a:ext cx="2705400" cy="3691200"/>
          </a:xfrm>
          <a:prstGeom prst="rect">
            <a:avLst/>
          </a:prstGeom>
          <a:solidFill>
            <a:srgbClr val="FFFFFF">
              <a:alpha val="93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3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つぎは センサを つかってみよう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センサとは なにかを はかる きかいのこと</a:t>
            </a:r>
            <a:endParaRPr/>
          </a:p>
        </p:txBody>
      </p:sp>
      <p:sp>
        <p:nvSpPr>
          <p:cNvPr id="344" name="Google Shape;344;p33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センサをつかおう</a:t>
            </a:r>
            <a:endParaRPr/>
          </a:p>
        </p:txBody>
      </p:sp>
      <p:sp>
        <p:nvSpPr>
          <p:cNvPr id="345" name="Google Shape;345;p33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pic>
        <p:nvPicPr>
          <p:cNvPr descr="非接触体温計のイラスト | かわいいフリー素材集 いらすとや" id="346" name="Google Shape;346;p33"/>
          <p:cNvPicPr preferRelativeResize="0"/>
          <p:nvPr/>
        </p:nvPicPr>
        <p:blipFill rotWithShape="1">
          <a:blip r:embed="rId3">
            <a:alphaModFix/>
          </a:blip>
          <a:srcRect b="15583" l="0" r="0" t="0"/>
          <a:stretch/>
        </p:blipFill>
        <p:spPr>
          <a:xfrm>
            <a:off x="999150" y="2246725"/>
            <a:ext cx="2632075" cy="1874725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33"/>
          <p:cNvSpPr txBox="1"/>
          <p:nvPr/>
        </p:nvSpPr>
        <p:spPr>
          <a:xfrm>
            <a:off x="271888" y="4130599"/>
            <a:ext cx="40866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たいおんけいは</a:t>
            </a:r>
            <a:b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</a:b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たいおんをはかるセンサ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descr="消毒液ディスペンサーのイラスト" id="348" name="Google Shape;34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52400" y="2255875"/>
            <a:ext cx="1743490" cy="1874725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33"/>
          <p:cNvSpPr txBox="1"/>
          <p:nvPr/>
        </p:nvSpPr>
        <p:spPr>
          <a:xfrm>
            <a:off x="3683000" y="4130600"/>
            <a:ext cx="51891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てをだすと しょうどくしてくれる きかいには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そこにてがあるか はかるセンサが ついている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4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Pepperには たくさんのセンサが ついている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Robo Blocksで つかえるセンサは タッチセンサと おとセンサ</a:t>
            </a:r>
            <a:endParaRPr/>
          </a:p>
        </p:txBody>
      </p:sp>
      <p:sp>
        <p:nvSpPr>
          <p:cNvPr id="355" name="Google Shape;355;p34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センサを</a:t>
            </a:r>
            <a:r>
              <a:rPr lang="ja"/>
              <a:t>つか</a:t>
            </a:r>
            <a:r>
              <a:rPr lang="ja"/>
              <a:t>おう</a:t>
            </a:r>
            <a:endParaRPr/>
          </a:p>
        </p:txBody>
      </p:sp>
      <p:pic>
        <p:nvPicPr>
          <p:cNvPr id="356" name="Google Shape;35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15732" y="2197924"/>
            <a:ext cx="760033" cy="1928868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34"/>
          <p:cNvSpPr/>
          <p:nvPr/>
        </p:nvSpPr>
        <p:spPr>
          <a:xfrm>
            <a:off x="2325912" y="3085006"/>
            <a:ext cx="315000" cy="2994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34"/>
          <p:cNvSpPr/>
          <p:nvPr/>
        </p:nvSpPr>
        <p:spPr>
          <a:xfrm>
            <a:off x="2913943" y="3085006"/>
            <a:ext cx="315000" cy="2994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p34"/>
          <p:cNvSpPr/>
          <p:nvPr/>
        </p:nvSpPr>
        <p:spPr>
          <a:xfrm>
            <a:off x="2345298" y="3842490"/>
            <a:ext cx="315000" cy="2994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34"/>
          <p:cNvSpPr/>
          <p:nvPr/>
        </p:nvSpPr>
        <p:spPr>
          <a:xfrm>
            <a:off x="2933328" y="3842490"/>
            <a:ext cx="315000" cy="2994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34"/>
          <p:cNvSpPr/>
          <p:nvPr/>
        </p:nvSpPr>
        <p:spPr>
          <a:xfrm>
            <a:off x="2638191" y="2091310"/>
            <a:ext cx="315000" cy="2994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34"/>
          <p:cNvSpPr txBox="1"/>
          <p:nvPr/>
        </p:nvSpPr>
        <p:spPr>
          <a:xfrm>
            <a:off x="752375" y="4141882"/>
            <a:ext cx="40866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タッチセンサは あたまと</a:t>
            </a:r>
            <a:b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</a:b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りょうてと バンパーについている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363" name="Google Shape;363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03790" y="2322646"/>
            <a:ext cx="2089049" cy="1679424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34"/>
          <p:cNvSpPr txBox="1"/>
          <p:nvPr/>
        </p:nvSpPr>
        <p:spPr>
          <a:xfrm>
            <a:off x="4305000" y="4141882"/>
            <a:ext cx="40866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おとセンサは マイク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あたまのてっぺんに ついている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5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35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371" name="Google Shape;371;p35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まずはタッチセンサを つかってみよう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あたまをさわられたが おきたとき ブロックで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タッチにはんのうする プログラムが つくれる</a:t>
            </a:r>
            <a:endParaRPr/>
          </a:p>
        </p:txBody>
      </p:sp>
      <p:sp>
        <p:nvSpPr>
          <p:cNvPr id="372" name="Google Shape;372;p35"/>
          <p:cNvSpPr txBox="1"/>
          <p:nvPr/>
        </p:nvSpPr>
        <p:spPr>
          <a:xfrm>
            <a:off x="783775" y="4145650"/>
            <a:ext cx="3584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あたまがタッチされたら</a:t>
            </a:r>
            <a:b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</a:b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Pepperがうごくようにしてみよう 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373" name="Google Shape;373;p35"/>
          <p:cNvSpPr txBox="1"/>
          <p:nvPr/>
        </p:nvSpPr>
        <p:spPr>
          <a:xfrm>
            <a:off x="4615226" y="4221850"/>
            <a:ext cx="4176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クリックすると あたまいがいのセンサも</a:t>
            </a:r>
            <a:b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</a:b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選ぶことができる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374" name="Google Shape;37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1925" y="2442450"/>
            <a:ext cx="2322600" cy="1856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775" y="2710325"/>
            <a:ext cx="4446400" cy="116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0075" y="2001142"/>
            <a:ext cx="4123850" cy="2396276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36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36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383" name="Google Shape;383;p36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センサは すきなかずだけ つかうことが できる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さわるばしょによって うごきがかわる プログラムをつくろう</a:t>
            </a:r>
            <a:endParaRPr/>
          </a:p>
        </p:txBody>
      </p:sp>
      <p:sp>
        <p:nvSpPr>
          <p:cNvPr id="384" name="Google Shape;384;p36"/>
          <p:cNvSpPr txBox="1"/>
          <p:nvPr/>
        </p:nvSpPr>
        <p:spPr>
          <a:xfrm>
            <a:off x="1821750" y="4397418"/>
            <a:ext cx="5500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センサブロックを なんこかおいて うごかしてみよう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47" name="Google Shape;47;p10"/>
          <p:cNvSpPr/>
          <p:nvPr/>
        </p:nvSpPr>
        <p:spPr>
          <a:xfrm>
            <a:off x="544262" y="718475"/>
            <a:ext cx="8153909" cy="846151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ぜんぺんでは クイズPepperをつくるために</a:t>
            </a:r>
            <a:b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</a:br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ひつような テクニックを まなびましょう！</a:t>
            </a:r>
          </a:p>
        </p:txBody>
      </p:sp>
      <p:pic>
        <p:nvPicPr>
          <p:cNvPr id="48" name="Google Shape;48;p10"/>
          <p:cNvPicPr preferRelativeResize="0"/>
          <p:nvPr/>
        </p:nvPicPr>
        <p:blipFill rotWithShape="1">
          <a:blip r:embed="rId3">
            <a:alphaModFix/>
          </a:blip>
          <a:srcRect b="53770" l="0" r="0" t="0"/>
          <a:stretch/>
        </p:blipFill>
        <p:spPr>
          <a:xfrm>
            <a:off x="2603875" y="1763050"/>
            <a:ext cx="3936276" cy="3131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0075" y="2001142"/>
            <a:ext cx="4123850" cy="2396276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37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37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392" name="Google Shape;392;p37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センサは すきなかずだけ つかうことが できる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さわるばしょによって うごきがかわる プログラムをつくろう</a:t>
            </a:r>
            <a:endParaRPr/>
          </a:p>
        </p:txBody>
      </p:sp>
      <p:sp>
        <p:nvSpPr>
          <p:cNvPr id="393" name="Google Shape;393;p37"/>
          <p:cNvSpPr txBox="1"/>
          <p:nvPr/>
        </p:nvSpPr>
        <p:spPr>
          <a:xfrm>
            <a:off x="1821750" y="4397418"/>
            <a:ext cx="5500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センサブロックを なんこかおいて うごかしてみよう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8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38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400" name="Google Shape;400;p38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つぎは おとセンサを つかってみよう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おとセンサは いつでもはんのうする タッチセンサとは ちがい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じぶんで スタートさせる ひつようがある</a:t>
            </a:r>
            <a:endParaRPr/>
          </a:p>
        </p:txBody>
      </p:sp>
      <p:sp>
        <p:nvSpPr>
          <p:cNvPr id="401" name="Google Shape;401;p38"/>
          <p:cNvSpPr txBox="1"/>
          <p:nvPr/>
        </p:nvSpPr>
        <p:spPr>
          <a:xfrm>
            <a:off x="1821750" y="4397418"/>
            <a:ext cx="5500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おとセンサを スタートさせる ブロック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402" name="Google Shape;40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9463" y="2827775"/>
            <a:ext cx="4285075" cy="138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9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39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409" name="Google Shape;409;p39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さらに おとセンサは かいしするまえに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どんなおとに はんのうするか せっていする ひつようがある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〇〇をききとるようにする ブロックを つかおう</a:t>
            </a:r>
            <a:endParaRPr/>
          </a:p>
        </p:txBody>
      </p:sp>
      <p:sp>
        <p:nvSpPr>
          <p:cNvPr id="410" name="Google Shape;410;p39"/>
          <p:cNvSpPr txBox="1"/>
          <p:nvPr/>
        </p:nvSpPr>
        <p:spPr>
          <a:xfrm>
            <a:off x="472350" y="4059625"/>
            <a:ext cx="3901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ききとるおと（ことば）を きめておく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このばあいは「はい」と「いいえ」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411" name="Google Shape;41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9125" y="2994074"/>
            <a:ext cx="3507651" cy="69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4975" y="2994076"/>
            <a:ext cx="4056567" cy="693550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39"/>
          <p:cNvSpPr txBox="1"/>
          <p:nvPr/>
        </p:nvSpPr>
        <p:spPr>
          <a:xfrm>
            <a:off x="4830350" y="4059625"/>
            <a:ext cx="3901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ことばは“;”(セミコロン)で くぎる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３ついじょうにすることもできる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0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40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420" name="Google Shape;420;p40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ききとることばを せっていしたら かいしブロックと つなげよう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せっていが うえなので ちゅうい</a:t>
            </a:r>
            <a:endParaRPr/>
          </a:p>
        </p:txBody>
      </p:sp>
      <p:sp>
        <p:nvSpPr>
          <p:cNvPr id="421" name="Google Shape;421;p40"/>
          <p:cNvSpPr txBox="1"/>
          <p:nvPr/>
        </p:nvSpPr>
        <p:spPr>
          <a:xfrm>
            <a:off x="632325" y="3907225"/>
            <a:ext cx="3901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せっていブロックが うえ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かいしブロックが した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422" name="Google Shape;422;p40"/>
          <p:cNvSpPr txBox="1"/>
          <p:nvPr/>
        </p:nvSpPr>
        <p:spPr>
          <a:xfrm>
            <a:off x="4830350" y="3907225"/>
            <a:ext cx="3901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スタートボタンをおすと 音センサを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かいしする プログラムのれい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423" name="Google Shape;42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350" y="2328062"/>
            <a:ext cx="4221151" cy="1256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5900" y="2157516"/>
            <a:ext cx="3570075" cy="159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41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ききとったあとの うごきをつくろう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タッチセンサと おなじように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ききとったときブロックの したに ブロックを つなげよう</a:t>
            </a:r>
            <a:endParaRPr/>
          </a:p>
        </p:txBody>
      </p:sp>
      <p:sp>
        <p:nvSpPr>
          <p:cNvPr id="430" name="Google Shape;430;p41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/>
          </a:p>
        </p:txBody>
      </p:sp>
      <p:sp>
        <p:nvSpPr>
          <p:cNvPr id="431" name="Google Shape;431;p41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432" name="Google Shape;432;p41"/>
          <p:cNvSpPr txBox="1"/>
          <p:nvPr/>
        </p:nvSpPr>
        <p:spPr>
          <a:xfrm>
            <a:off x="3590513" y="4119300"/>
            <a:ext cx="5390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バーチャルロボットでは したにでてくる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テキストエリアに にゅうりょくして ためそう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433" name="Google Shape;433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6250" y="2484250"/>
            <a:ext cx="2158932" cy="161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8438" y="2484250"/>
            <a:ext cx="3291074" cy="139315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41"/>
          <p:cNvSpPr txBox="1"/>
          <p:nvPr/>
        </p:nvSpPr>
        <p:spPr>
          <a:xfrm>
            <a:off x="620275" y="4119300"/>
            <a:ext cx="3347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ことばをききとったら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うごくプログラムのれい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42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ききとったことばに</a:t>
            </a:r>
            <a:r>
              <a:rPr lang="ja"/>
              <a:t>よって うごきがかわるように しよう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じょうけんによって うごきがかわる ことを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じょうけんぶんき という</a:t>
            </a:r>
            <a:endParaRPr/>
          </a:p>
        </p:txBody>
      </p:sp>
      <p:sp>
        <p:nvSpPr>
          <p:cNvPr id="441" name="Google Shape;441;p42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じょうけんぶんき</a:t>
            </a:r>
            <a:endParaRPr/>
          </a:p>
        </p:txBody>
      </p:sp>
      <p:sp>
        <p:nvSpPr>
          <p:cNvPr id="442" name="Google Shape;442;p42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443" name="Google Shape;443;p42"/>
          <p:cNvSpPr/>
          <p:nvPr/>
        </p:nvSpPr>
        <p:spPr>
          <a:xfrm>
            <a:off x="1311300" y="2815225"/>
            <a:ext cx="2854800" cy="1016925"/>
          </a:xfrm>
          <a:prstGeom prst="flowChartDecision">
            <a:avLst/>
          </a:prstGeom>
          <a:solidFill>
            <a:srgbClr val="F3F3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444" name="Google Shape;444;p42"/>
          <p:cNvSpPr/>
          <p:nvPr/>
        </p:nvSpPr>
        <p:spPr>
          <a:xfrm>
            <a:off x="5135700" y="2577098"/>
            <a:ext cx="1571400" cy="3636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1600">
                <a:latin typeface="Kosugi Maru"/>
                <a:ea typeface="Kosugi Maru"/>
                <a:cs typeface="Kosugi Maru"/>
                <a:sym typeface="Kosugi Maru"/>
              </a:rPr>
              <a:t>ごうかく</a:t>
            </a:r>
            <a:endParaRPr b="1" sz="1600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445" name="Google Shape;445;p42"/>
          <p:cNvSpPr txBox="1"/>
          <p:nvPr/>
        </p:nvSpPr>
        <p:spPr>
          <a:xfrm>
            <a:off x="1250000" y="3089066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rPr>
              <a:t>テストで60</a:t>
            </a:r>
            <a:r>
              <a:rPr b="1" lang="ja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rPr>
              <a:t>てんいじょう</a:t>
            </a:r>
            <a:endParaRPr b="1">
              <a:solidFill>
                <a:schemeClr val="dk1"/>
              </a:solidFill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rPr>
              <a:t>とれた</a:t>
            </a:r>
            <a:r>
              <a:rPr b="1" lang="ja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rPr>
              <a:t>？</a:t>
            </a:r>
            <a:endParaRPr b="1"/>
          </a:p>
        </p:txBody>
      </p:sp>
      <p:sp>
        <p:nvSpPr>
          <p:cNvPr id="446" name="Google Shape;446;p42"/>
          <p:cNvSpPr/>
          <p:nvPr/>
        </p:nvSpPr>
        <p:spPr>
          <a:xfrm>
            <a:off x="5135700" y="3721135"/>
            <a:ext cx="1571400" cy="363600"/>
          </a:xfrm>
          <a:prstGeom prst="rect">
            <a:avLst/>
          </a:prstGeom>
          <a:solidFill>
            <a:srgbClr val="EA99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1600">
                <a:latin typeface="Kosugi Maru"/>
                <a:ea typeface="Kosugi Maru"/>
                <a:cs typeface="Kosugi Maru"/>
                <a:sym typeface="Kosugi Maru"/>
              </a:rPr>
              <a:t>ふごうかく</a:t>
            </a:r>
            <a:endParaRPr b="1" sz="1600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447" name="Google Shape;44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07698" y="2450662"/>
            <a:ext cx="719172" cy="672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07700" y="3550713"/>
            <a:ext cx="719176" cy="70443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9" name="Google Shape;449;p42"/>
          <p:cNvCxnSpPr>
            <a:stCxn id="443" idx="0"/>
            <a:endCxn id="444" idx="1"/>
          </p:cNvCxnSpPr>
          <p:nvPr/>
        </p:nvCxnSpPr>
        <p:spPr>
          <a:xfrm rot="-5400000">
            <a:off x="3909000" y="1588525"/>
            <a:ext cx="56400" cy="2397000"/>
          </a:xfrm>
          <a:prstGeom prst="bentConnector2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0" name="Google Shape;450;p42"/>
          <p:cNvCxnSpPr>
            <a:stCxn id="443" idx="2"/>
            <a:endCxn id="446" idx="1"/>
          </p:cNvCxnSpPr>
          <p:nvPr/>
        </p:nvCxnSpPr>
        <p:spPr>
          <a:xfrm flipH="1" rot="-5400000">
            <a:off x="3901800" y="2669050"/>
            <a:ext cx="70800" cy="2397000"/>
          </a:xfrm>
          <a:prstGeom prst="bentConnector2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51" name="Google Shape;451;p42"/>
          <p:cNvSpPr txBox="1"/>
          <p:nvPr/>
        </p:nvSpPr>
        <p:spPr>
          <a:xfrm>
            <a:off x="3154762" y="2398615"/>
            <a:ext cx="881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latin typeface="Kosugi Maru"/>
                <a:ea typeface="Kosugi Maru"/>
                <a:cs typeface="Kosugi Maru"/>
                <a:sym typeface="Kosugi Maru"/>
              </a:rPr>
              <a:t>はい</a:t>
            </a:r>
            <a:endParaRPr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452" name="Google Shape;452;p42"/>
          <p:cNvSpPr txBox="1"/>
          <p:nvPr/>
        </p:nvSpPr>
        <p:spPr>
          <a:xfrm>
            <a:off x="3190344" y="3574968"/>
            <a:ext cx="881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latin typeface="Kosugi Maru"/>
                <a:ea typeface="Kosugi Maru"/>
                <a:cs typeface="Kosugi Maru"/>
                <a:sym typeface="Kosugi Maru"/>
              </a:rPr>
              <a:t>いいえ</a:t>
            </a:r>
            <a:endParaRPr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453" name="Google Shape;453;p42"/>
          <p:cNvSpPr txBox="1"/>
          <p:nvPr/>
        </p:nvSpPr>
        <p:spPr>
          <a:xfrm>
            <a:off x="348325" y="4216004"/>
            <a:ext cx="84231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solidFill>
                  <a:schemeClr val="dk1"/>
                </a:solidFill>
                <a:latin typeface="Kosugi Maru"/>
                <a:ea typeface="Kosugi Maru"/>
                <a:cs typeface="Kosugi Maru"/>
                <a:sym typeface="Kosugi Maru"/>
              </a:rPr>
              <a:t>ふだんのせいかつのなかでも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じょうけんによって あとのうごきが かわることは よくある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43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じょうけんぶんきは せいぎょ の なかにある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もし〜ならブロックで つくることができる</a:t>
            </a:r>
            <a:endParaRPr/>
          </a:p>
        </p:txBody>
      </p:sp>
      <p:sp>
        <p:nvSpPr>
          <p:cNvPr id="459" name="Google Shape;459;p43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/>
          </a:p>
        </p:txBody>
      </p:sp>
      <p:sp>
        <p:nvSpPr>
          <p:cNvPr id="460" name="Google Shape;460;p43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461" name="Google Shape;461;p43"/>
          <p:cNvSpPr txBox="1"/>
          <p:nvPr/>
        </p:nvSpPr>
        <p:spPr>
          <a:xfrm>
            <a:off x="5202550" y="4308550"/>
            <a:ext cx="2580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もし〜ならブロック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462" name="Google Shape;462;p43"/>
          <p:cNvSpPr txBox="1"/>
          <p:nvPr/>
        </p:nvSpPr>
        <p:spPr>
          <a:xfrm>
            <a:off x="1360850" y="4308546"/>
            <a:ext cx="3347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もくじから せいぎょを えらぶ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463" name="Google Shape;463;p43"/>
          <p:cNvPicPr preferRelativeResize="0"/>
          <p:nvPr/>
        </p:nvPicPr>
        <p:blipFill rotWithShape="1">
          <a:blip r:embed="rId3">
            <a:alphaModFix/>
          </a:blip>
          <a:srcRect b="28021" l="0" r="0" t="0"/>
          <a:stretch/>
        </p:blipFill>
        <p:spPr>
          <a:xfrm>
            <a:off x="2600263" y="2145825"/>
            <a:ext cx="868575" cy="207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04762" y="2350748"/>
            <a:ext cx="2376275" cy="1663375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43"/>
          <p:cNvSpPr/>
          <p:nvPr/>
        </p:nvSpPr>
        <p:spPr>
          <a:xfrm>
            <a:off x="2450109" y="3678946"/>
            <a:ext cx="660900" cy="3936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4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もし〜ならブロックは ろっかくけいの くうはくに</a:t>
            </a:r>
            <a:br>
              <a:rPr lang="ja"/>
            </a:br>
            <a:r>
              <a:rPr lang="ja"/>
              <a:t>じょうけんブロックを いれてつかう</a:t>
            </a:r>
            <a:endParaRPr/>
          </a:p>
        </p:txBody>
      </p:sp>
      <p:sp>
        <p:nvSpPr>
          <p:cNvPr id="471" name="Google Shape;471;p44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/>
          </a:p>
        </p:txBody>
      </p:sp>
      <p:sp>
        <p:nvSpPr>
          <p:cNvPr id="472" name="Google Shape;472;p44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473" name="Google Shape;473;p44"/>
          <p:cNvSpPr txBox="1"/>
          <p:nvPr/>
        </p:nvSpPr>
        <p:spPr>
          <a:xfrm>
            <a:off x="913500" y="4085650"/>
            <a:ext cx="7317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じょうけんブロックは もくじの みどりいろの えんざんの なかにある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＝ブロックを いれてみよう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474" name="Google Shape;47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0813" y="2297923"/>
            <a:ext cx="4658025" cy="174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56575" y="2515187"/>
            <a:ext cx="2615926" cy="1307975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44"/>
          <p:cNvSpPr/>
          <p:nvPr/>
        </p:nvSpPr>
        <p:spPr>
          <a:xfrm>
            <a:off x="2147849" y="2532600"/>
            <a:ext cx="1496700" cy="57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C6D5"/>
          </a:solidFill>
          <a:ln cap="flat" cmpd="sng" w="2857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p44"/>
          <p:cNvSpPr/>
          <p:nvPr/>
        </p:nvSpPr>
        <p:spPr>
          <a:xfrm rot="5400000">
            <a:off x="5288350" y="2953625"/>
            <a:ext cx="751500" cy="431100"/>
          </a:xfrm>
          <a:prstGeom prst="triangle">
            <a:avLst>
              <a:gd fmla="val 50000" name="adj"/>
            </a:avLst>
          </a:prstGeom>
          <a:solidFill>
            <a:srgbClr val="00C6D5"/>
          </a:solidFill>
          <a:ln cap="flat" cmpd="sng" w="2857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45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じょうけんの かたがわは ききとることばの こうほを いれる</a:t>
            </a:r>
            <a:endParaRPr/>
          </a:p>
        </p:txBody>
      </p:sp>
      <p:sp>
        <p:nvSpPr>
          <p:cNvPr id="483" name="Google Shape;483;p45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/>
          </a:p>
        </p:txBody>
      </p:sp>
      <p:sp>
        <p:nvSpPr>
          <p:cNvPr id="484" name="Google Shape;484;p45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485" name="Google Shape;485;p45"/>
          <p:cNvSpPr txBox="1"/>
          <p:nvPr/>
        </p:nvSpPr>
        <p:spPr>
          <a:xfrm>
            <a:off x="913513" y="4308550"/>
            <a:ext cx="7317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「はい」と「いいえ」を ききとるなら このような くみあわせ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486" name="Google Shape;486;p45"/>
          <p:cNvPicPr preferRelativeResize="0"/>
          <p:nvPr/>
        </p:nvPicPr>
        <p:blipFill rotWithShape="1">
          <a:blip r:embed="rId3">
            <a:alphaModFix/>
          </a:blip>
          <a:srcRect b="4940" l="5104" r="5032" t="5228"/>
          <a:stretch/>
        </p:blipFill>
        <p:spPr>
          <a:xfrm>
            <a:off x="2080338" y="1790325"/>
            <a:ext cx="4983327" cy="229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46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もうかたほうには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ききとったことばのあたいをしゅとくするブロック をいれよう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このブロックには ききとったことばが がはいっている</a:t>
            </a:r>
            <a:endParaRPr/>
          </a:p>
        </p:txBody>
      </p:sp>
      <p:sp>
        <p:nvSpPr>
          <p:cNvPr id="492" name="Google Shape;492;p46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/>
          </a:p>
        </p:txBody>
      </p:sp>
      <p:sp>
        <p:nvSpPr>
          <p:cNvPr id="493" name="Google Shape;493;p46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pic>
        <p:nvPicPr>
          <p:cNvPr id="494" name="Google Shape;49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5425" y="2986090"/>
            <a:ext cx="6153150" cy="93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585564" y="1819532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55" name="Google Shape;55;p11"/>
          <p:cNvSpPr/>
          <p:nvPr/>
        </p:nvSpPr>
        <p:spPr>
          <a:xfrm>
            <a:off x="6247514" y="1829607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1"/>
          <p:cNvSpPr/>
          <p:nvPr/>
        </p:nvSpPr>
        <p:spPr>
          <a:xfrm>
            <a:off x="922324" y="1018425"/>
            <a:ext cx="1637426" cy="4501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STEP1</a:t>
            </a:r>
          </a:p>
        </p:txBody>
      </p:sp>
      <p:sp>
        <p:nvSpPr>
          <p:cNvPr id="57" name="Google Shape;57;p11"/>
          <p:cNvSpPr/>
          <p:nvPr/>
        </p:nvSpPr>
        <p:spPr>
          <a:xfrm>
            <a:off x="3733552" y="1010575"/>
            <a:ext cx="1719821" cy="45073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STEP2</a:t>
            </a:r>
          </a:p>
        </p:txBody>
      </p:sp>
      <p:sp>
        <p:nvSpPr>
          <p:cNvPr id="58" name="Google Shape;58;p11"/>
          <p:cNvSpPr/>
          <p:nvPr/>
        </p:nvSpPr>
        <p:spPr>
          <a:xfrm>
            <a:off x="6584274" y="1018150"/>
            <a:ext cx="1723312" cy="4501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STEP3</a:t>
            </a:r>
          </a:p>
        </p:txBody>
      </p:sp>
      <p:sp>
        <p:nvSpPr>
          <p:cNvPr id="59" name="Google Shape;59;p11"/>
          <p:cNvSpPr txBox="1"/>
          <p:nvPr/>
        </p:nvSpPr>
        <p:spPr>
          <a:xfrm>
            <a:off x="457625" y="1983375"/>
            <a:ext cx="2566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しゃべ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らせよう！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0" name="Google Shape;60;p11"/>
          <p:cNvSpPr txBox="1"/>
          <p:nvPr/>
        </p:nvSpPr>
        <p:spPr>
          <a:xfrm>
            <a:off x="6162525" y="1829475"/>
            <a:ext cx="2566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センサ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を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つか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おう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61" name="Google Shape;61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4626" y="2805725"/>
            <a:ext cx="993269" cy="908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2" name="Google Shape;62;p11"/>
          <p:cNvCxnSpPr/>
          <p:nvPr/>
        </p:nvCxnSpPr>
        <p:spPr>
          <a:xfrm>
            <a:off x="1075375" y="2718850"/>
            <a:ext cx="378900" cy="3789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3" name="Google Shape;63;p11"/>
          <p:cNvCxnSpPr/>
          <p:nvPr/>
        </p:nvCxnSpPr>
        <p:spPr>
          <a:xfrm flipH="1">
            <a:off x="1075375" y="3466425"/>
            <a:ext cx="378900" cy="3789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4" name="Google Shape;64;p11"/>
          <p:cNvCxnSpPr/>
          <p:nvPr/>
        </p:nvCxnSpPr>
        <p:spPr>
          <a:xfrm rot="10800000">
            <a:off x="892900" y="3280415"/>
            <a:ext cx="524400" cy="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65" name="Google Shape;65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84276" y="3021550"/>
            <a:ext cx="993269" cy="9088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1"/>
          <p:cNvSpPr/>
          <p:nvPr/>
        </p:nvSpPr>
        <p:spPr>
          <a:xfrm>
            <a:off x="7468775" y="2705450"/>
            <a:ext cx="838800" cy="559200"/>
          </a:xfrm>
          <a:prstGeom prst="wedgeEllipseCallout">
            <a:avLst>
              <a:gd fmla="val 44090" name="adj1"/>
              <a:gd fmla="val 66108" name="adj2"/>
            </a:avLst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1"/>
          <p:cNvSpPr/>
          <p:nvPr/>
        </p:nvSpPr>
        <p:spPr>
          <a:xfrm>
            <a:off x="3438013" y="1822032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1"/>
          <p:cNvSpPr txBox="1"/>
          <p:nvPr/>
        </p:nvSpPr>
        <p:spPr>
          <a:xfrm>
            <a:off x="3310063" y="1831975"/>
            <a:ext cx="2566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がぞう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・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おと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を</a:t>
            </a:r>
            <a:endParaRPr b="1" sz="2000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つか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おう！</a:t>
            </a:r>
            <a:endParaRPr b="1" sz="2000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69" name="Google Shape;69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4101" y="2713250"/>
            <a:ext cx="658724" cy="11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47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ききとったことばによって うごきがかわる プログラムをつくろう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これまでつかったブロックを じゆうに つかってみよう</a:t>
            </a:r>
            <a:endParaRPr/>
          </a:p>
        </p:txBody>
      </p:sp>
      <p:sp>
        <p:nvSpPr>
          <p:cNvPr id="500" name="Google Shape;500;p47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/>
          </a:p>
        </p:txBody>
      </p:sp>
      <p:sp>
        <p:nvSpPr>
          <p:cNvPr id="501" name="Google Shape;501;p47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502" name="Google Shape;502;p47"/>
          <p:cNvSpPr txBox="1"/>
          <p:nvPr/>
        </p:nvSpPr>
        <p:spPr>
          <a:xfrm>
            <a:off x="913513" y="4429968"/>
            <a:ext cx="7317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たとえば</a:t>
            </a: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 このような くみあわせ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503" name="Google Shape;503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9000" y="2020822"/>
            <a:ext cx="6368974" cy="242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48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センサは じぶんで とめないと とまらない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なんどもききとらないようにするなら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ききとりしゅうりょう ブロックを使う</a:t>
            </a:r>
            <a:endParaRPr/>
          </a:p>
        </p:txBody>
      </p:sp>
      <p:sp>
        <p:nvSpPr>
          <p:cNvPr id="509" name="Google Shape;509;p48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センサを とめる</a:t>
            </a:r>
            <a:endParaRPr/>
          </a:p>
        </p:txBody>
      </p:sp>
      <p:sp>
        <p:nvSpPr>
          <p:cNvPr id="510" name="Google Shape;510;p48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511" name="Google Shape;511;p48"/>
          <p:cNvSpPr txBox="1"/>
          <p:nvPr/>
        </p:nvSpPr>
        <p:spPr>
          <a:xfrm>
            <a:off x="253482" y="4156150"/>
            <a:ext cx="4182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ききとり しゅうりょう ブロック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512" name="Google Shape;51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4925" y="2797002"/>
            <a:ext cx="3320025" cy="96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8924" y="2599825"/>
            <a:ext cx="4592050" cy="1356300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48"/>
          <p:cNvSpPr txBox="1"/>
          <p:nvPr/>
        </p:nvSpPr>
        <p:spPr>
          <a:xfrm>
            <a:off x="3834874" y="4156150"/>
            <a:ext cx="5015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ことばをききとったら すぐしゅうりょうさせると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いっかいだけ ききとる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49"/>
          <p:cNvSpPr/>
          <p:nvPr/>
        </p:nvSpPr>
        <p:spPr>
          <a:xfrm>
            <a:off x="996000" y="986825"/>
            <a:ext cx="7152000" cy="3169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Google Shape;520;p49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4300"/>
              <a:t>ロボットで動かしてみよう</a:t>
            </a:r>
            <a:endParaRPr b="1" sz="4300"/>
          </a:p>
        </p:txBody>
      </p:sp>
      <p:sp>
        <p:nvSpPr>
          <p:cNvPr id="521" name="Google Shape;521;p49"/>
          <p:cNvSpPr txBox="1"/>
          <p:nvPr/>
        </p:nvSpPr>
        <p:spPr>
          <a:xfrm>
            <a:off x="68300" y="4861521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000">
                <a:latin typeface="Kosugi Maru"/>
                <a:ea typeface="Kosugi Maru"/>
                <a:cs typeface="Kosugi Maru"/>
                <a:sym typeface="Kosugi Maru"/>
              </a:rPr>
              <a:t>© SoftBank Robotics</a:t>
            </a:r>
            <a:endParaRPr sz="1000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50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つくったプログラムを じっさいのロボットで うごかしてみよう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「ロボットにおくる」ボタンをおして プログラムに なまえをつけて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おくるボタンで 送信</a:t>
            </a:r>
            <a:endParaRPr/>
          </a:p>
        </p:txBody>
      </p:sp>
      <p:sp>
        <p:nvSpPr>
          <p:cNvPr id="527" name="Google Shape;527;p50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/>
          </a:p>
        </p:txBody>
      </p:sp>
      <p:sp>
        <p:nvSpPr>
          <p:cNvPr id="528" name="Google Shape;528;p50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pic>
        <p:nvPicPr>
          <p:cNvPr id="529" name="Google Shape;529;p50"/>
          <p:cNvPicPr preferRelativeResize="0"/>
          <p:nvPr/>
        </p:nvPicPr>
        <p:blipFill rotWithShape="1">
          <a:blip r:embed="rId3">
            <a:alphaModFix/>
          </a:blip>
          <a:srcRect b="0" l="0" r="27551" t="0"/>
          <a:stretch/>
        </p:blipFill>
        <p:spPr>
          <a:xfrm>
            <a:off x="457725" y="2586825"/>
            <a:ext cx="3339374" cy="1959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50"/>
          <p:cNvSpPr/>
          <p:nvPr/>
        </p:nvSpPr>
        <p:spPr>
          <a:xfrm>
            <a:off x="2626050" y="2547725"/>
            <a:ext cx="997500" cy="393600"/>
          </a:xfrm>
          <a:prstGeom prst="rect">
            <a:avLst/>
          </a:prstGeom>
          <a:noFill/>
          <a:ln cap="flat" cmpd="sng" w="38100">
            <a:solidFill>
              <a:srgbClr val="FF2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31" name="Google Shape;53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7088" y="2802812"/>
            <a:ext cx="4399287" cy="152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51"/>
          <p:cNvSpPr/>
          <p:nvPr/>
        </p:nvSpPr>
        <p:spPr>
          <a:xfrm>
            <a:off x="996000" y="986825"/>
            <a:ext cx="7152000" cy="3169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51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/>
              <a:t>こうへん へ つづく</a:t>
            </a:r>
            <a:endParaRPr b="1"/>
          </a:p>
        </p:txBody>
      </p:sp>
      <p:sp>
        <p:nvSpPr>
          <p:cNvPr id="538" name="Google Shape;538;p51"/>
          <p:cNvSpPr txBox="1"/>
          <p:nvPr/>
        </p:nvSpPr>
        <p:spPr>
          <a:xfrm>
            <a:off x="68300" y="4861521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000">
                <a:latin typeface="Kosugi Maru"/>
                <a:ea typeface="Kosugi Maru"/>
                <a:cs typeface="Kosugi Maru"/>
                <a:sym typeface="Kosugi Maru"/>
              </a:rPr>
              <a:t>© SoftBank Robotics</a:t>
            </a:r>
            <a:endParaRPr sz="1000">
              <a:latin typeface="Kosugi Maru"/>
              <a:ea typeface="Kosugi Maru"/>
              <a:cs typeface="Kosugi Maru"/>
              <a:sym typeface="Kosugi Maru"/>
            </a:endParaRPr>
          </a:p>
        </p:txBody>
      </p:sp>
      <p:pic>
        <p:nvPicPr>
          <p:cNvPr id="539" name="Google Shape;539;p51"/>
          <p:cNvPicPr preferRelativeResize="0"/>
          <p:nvPr/>
        </p:nvPicPr>
        <p:blipFill rotWithShape="1">
          <a:blip r:embed="rId3">
            <a:alphaModFix/>
          </a:blip>
          <a:srcRect b="47992" l="0" r="0" t="0"/>
          <a:stretch/>
        </p:blipFill>
        <p:spPr>
          <a:xfrm>
            <a:off x="4134800" y="3168034"/>
            <a:ext cx="954801" cy="995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/>
          <p:nvPr/>
        </p:nvSpPr>
        <p:spPr>
          <a:xfrm>
            <a:off x="585564" y="1819532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2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76" name="Google Shape;76;p12"/>
          <p:cNvSpPr/>
          <p:nvPr/>
        </p:nvSpPr>
        <p:spPr>
          <a:xfrm>
            <a:off x="6247514" y="1829607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2"/>
          <p:cNvSpPr/>
          <p:nvPr/>
        </p:nvSpPr>
        <p:spPr>
          <a:xfrm>
            <a:off x="922324" y="1018425"/>
            <a:ext cx="1637426" cy="4501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STEP1</a:t>
            </a:r>
          </a:p>
        </p:txBody>
      </p:sp>
      <p:sp>
        <p:nvSpPr>
          <p:cNvPr id="78" name="Google Shape;78;p12"/>
          <p:cNvSpPr/>
          <p:nvPr/>
        </p:nvSpPr>
        <p:spPr>
          <a:xfrm>
            <a:off x="6584274" y="1018150"/>
            <a:ext cx="1723312" cy="4501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STEP3</a:t>
            </a:r>
          </a:p>
        </p:txBody>
      </p:sp>
      <p:sp>
        <p:nvSpPr>
          <p:cNvPr id="79" name="Google Shape;79;p12"/>
          <p:cNvSpPr txBox="1"/>
          <p:nvPr/>
        </p:nvSpPr>
        <p:spPr>
          <a:xfrm>
            <a:off x="457625" y="1983375"/>
            <a:ext cx="2566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しゃべ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らせよう！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80" name="Google Shape;80;p12"/>
          <p:cNvSpPr txBox="1"/>
          <p:nvPr/>
        </p:nvSpPr>
        <p:spPr>
          <a:xfrm>
            <a:off x="6162525" y="1829475"/>
            <a:ext cx="2566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センサ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を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つか</a:t>
            </a:r>
            <a:r>
              <a:rPr b="1" lang="ja" sz="2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おう</a:t>
            </a:r>
            <a:endParaRPr b="1" sz="20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81" name="Google Shape;81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4626" y="2805725"/>
            <a:ext cx="993269" cy="908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2" name="Google Shape;82;p12"/>
          <p:cNvCxnSpPr/>
          <p:nvPr/>
        </p:nvCxnSpPr>
        <p:spPr>
          <a:xfrm>
            <a:off x="1075375" y="2718850"/>
            <a:ext cx="378900" cy="3789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" name="Google Shape;83;p12"/>
          <p:cNvCxnSpPr/>
          <p:nvPr/>
        </p:nvCxnSpPr>
        <p:spPr>
          <a:xfrm flipH="1">
            <a:off x="1075375" y="3466425"/>
            <a:ext cx="378900" cy="3789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4" name="Google Shape;84;p12"/>
          <p:cNvCxnSpPr/>
          <p:nvPr/>
        </p:nvCxnSpPr>
        <p:spPr>
          <a:xfrm rot="10800000">
            <a:off x="892900" y="3280415"/>
            <a:ext cx="524400" cy="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85" name="Google Shape;85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84276" y="3021550"/>
            <a:ext cx="993269" cy="9088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2"/>
          <p:cNvSpPr/>
          <p:nvPr/>
        </p:nvSpPr>
        <p:spPr>
          <a:xfrm>
            <a:off x="7468775" y="2705450"/>
            <a:ext cx="838800" cy="559200"/>
          </a:xfrm>
          <a:prstGeom prst="wedgeEllipseCallout">
            <a:avLst>
              <a:gd fmla="val 44090" name="adj1"/>
              <a:gd fmla="val 66108" name="adj2"/>
            </a:avLst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2"/>
          <p:cNvSpPr/>
          <p:nvPr/>
        </p:nvSpPr>
        <p:spPr>
          <a:xfrm>
            <a:off x="3733552" y="1010575"/>
            <a:ext cx="1719821" cy="45073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19050">
                  <a:solidFill>
                    <a:srgbClr val="9ECFD4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C6D5"/>
                </a:solidFill>
                <a:latin typeface="Kosugi Maru"/>
              </a:rPr>
              <a:t>STEP2</a:t>
            </a:r>
          </a:p>
        </p:txBody>
      </p:sp>
      <p:sp>
        <p:nvSpPr>
          <p:cNvPr id="88" name="Google Shape;88;p12"/>
          <p:cNvSpPr/>
          <p:nvPr/>
        </p:nvSpPr>
        <p:spPr>
          <a:xfrm>
            <a:off x="3438013" y="1822032"/>
            <a:ext cx="2310900" cy="2310900"/>
          </a:xfrm>
          <a:prstGeom prst="roundRect">
            <a:avLst>
              <a:gd fmla="val 16667" name="adj"/>
            </a:avLst>
          </a:prstGeom>
          <a:solidFill>
            <a:srgbClr val="00C6D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2"/>
          <p:cNvSpPr txBox="1"/>
          <p:nvPr/>
        </p:nvSpPr>
        <p:spPr>
          <a:xfrm>
            <a:off x="3310063" y="1831975"/>
            <a:ext cx="2566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がぞう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・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おと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を</a:t>
            </a:r>
            <a:endParaRPr b="1" sz="2000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つか</a:t>
            </a:r>
            <a:r>
              <a:rPr b="1" lang="ja" sz="2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おう！</a:t>
            </a:r>
            <a:endParaRPr b="1" sz="2000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90" name="Google Shape;90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4101" y="2713250"/>
            <a:ext cx="658724" cy="11149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2"/>
          <p:cNvSpPr/>
          <p:nvPr/>
        </p:nvSpPr>
        <p:spPr>
          <a:xfrm>
            <a:off x="3292675" y="713075"/>
            <a:ext cx="5436600" cy="3691200"/>
          </a:xfrm>
          <a:prstGeom prst="rect">
            <a:avLst/>
          </a:prstGeom>
          <a:solidFill>
            <a:srgbClr val="FFFFFF">
              <a:alpha val="93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" name="Google Shape;96;p13"/>
          <p:cNvCxnSpPr/>
          <p:nvPr/>
        </p:nvCxnSpPr>
        <p:spPr>
          <a:xfrm>
            <a:off x="4421725" y="3316825"/>
            <a:ext cx="2672700" cy="0"/>
          </a:xfrm>
          <a:prstGeom prst="straightConnector1">
            <a:avLst/>
          </a:prstGeom>
          <a:noFill/>
          <a:ln cap="flat" cmpd="sng" w="76200">
            <a:solidFill>
              <a:srgbClr val="00C6D5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descr="前から見たノートパソコンのイラスト" id="97" name="Google Shape;9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7500" y="2530775"/>
            <a:ext cx="2141800" cy="16277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3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Robo Blocks</a:t>
            </a:r>
            <a:endParaRPr/>
          </a:p>
        </p:txBody>
      </p:sp>
      <p:sp>
        <p:nvSpPr>
          <p:cNvPr id="99" name="Google Shape;99;p13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100" name="Google Shape;100;p13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Pepperを</a:t>
            </a:r>
            <a:r>
              <a:rPr lang="ja"/>
              <a:t>うごかす「プログラム」を つくることができる ツール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プログラムをつくることを プログラミングという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program に ing がついて programing</a:t>
            </a:r>
            <a:endParaRPr/>
          </a:p>
        </p:txBody>
      </p:sp>
      <p:pic>
        <p:nvPicPr>
          <p:cNvPr id="101" name="Google Shape;10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59689" y="2854782"/>
            <a:ext cx="1197421" cy="680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26426" y="2348037"/>
            <a:ext cx="964925" cy="2145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黒い髪の女の子のイラスト | かわいいフリー素材集 いらすとや" id="103" name="Google Shape;103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2946" y="3275375"/>
            <a:ext cx="1017912" cy="1388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黒い髪の男の子のイラスト | かわいいフリー素材集 いらすとや" id="104" name="Google Shape;104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1333" y="3275375"/>
            <a:ext cx="1017912" cy="1388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プログラムのコードが表示されたコンピューターのイラスト | かわいいフリー素材集 いらすとや" id="105" name="Google Shape;105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33540" y="2897846"/>
            <a:ext cx="1629072" cy="85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4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4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112" name="Google Shape;112;p14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Robo Blocksに ログインしよう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webブラウザを </a:t>
            </a:r>
            <a:r>
              <a:rPr lang="ja"/>
              <a:t>きどう</a:t>
            </a:r>
            <a:r>
              <a:rPr lang="ja"/>
              <a:t>して「Robo Blocks」と </a:t>
            </a:r>
            <a:r>
              <a:rPr lang="ja"/>
              <a:t>けんさく</a:t>
            </a:r>
            <a:r>
              <a:rPr lang="ja"/>
              <a:t>する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ひょうじ</a:t>
            </a:r>
            <a:r>
              <a:rPr lang="ja"/>
              <a:t>される blocks.softbankrobotics.com にアクセス</a:t>
            </a:r>
            <a:endParaRPr/>
          </a:p>
        </p:txBody>
      </p:sp>
      <p:pic>
        <p:nvPicPr>
          <p:cNvPr id="113" name="Google Shape;11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588" y="2509925"/>
            <a:ext cx="3907801" cy="1819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3638" y="2509936"/>
            <a:ext cx="3494785" cy="181984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4"/>
          <p:cNvSpPr txBox="1"/>
          <p:nvPr/>
        </p:nvSpPr>
        <p:spPr>
          <a:xfrm>
            <a:off x="613625" y="4428373"/>
            <a:ext cx="3991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Robo Blocks を けんさく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116" name="Google Shape;116;p14"/>
          <p:cNvSpPr txBox="1"/>
          <p:nvPr/>
        </p:nvSpPr>
        <p:spPr>
          <a:xfrm>
            <a:off x="4745138" y="4428373"/>
            <a:ext cx="3991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Robo Blocks にアクセス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5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>
                <a:solidFill>
                  <a:srgbClr val="0645AD"/>
                </a:solidFill>
              </a:rPr>
              <a:t>やってみよう！</a:t>
            </a:r>
            <a:endParaRPr>
              <a:solidFill>
                <a:srgbClr val="0645AD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5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123" name="Google Shape;123;p15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ルームめい と パスワードを </a:t>
            </a:r>
            <a:r>
              <a:rPr lang="ja"/>
              <a:t>にゅうりょく</a:t>
            </a:r>
            <a:r>
              <a:rPr lang="ja"/>
              <a:t>しよう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きみのなまえ には じぶんだと わかるなまえを いれよう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みぎしたの ような </a:t>
            </a:r>
            <a:r>
              <a:rPr lang="ja"/>
              <a:t>がめん</a:t>
            </a:r>
            <a:r>
              <a:rPr lang="ja"/>
              <a:t>がでれば ログイン</a:t>
            </a:r>
            <a:r>
              <a:rPr lang="ja"/>
              <a:t>かんりょう</a:t>
            </a:r>
            <a:endParaRPr/>
          </a:p>
        </p:txBody>
      </p:sp>
      <p:pic>
        <p:nvPicPr>
          <p:cNvPr id="124" name="Google Shape;12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5424" y="2417425"/>
            <a:ext cx="1609697" cy="2034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53885" y="2417426"/>
            <a:ext cx="4154690" cy="2034024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5"/>
          <p:cNvSpPr txBox="1"/>
          <p:nvPr/>
        </p:nvSpPr>
        <p:spPr>
          <a:xfrm>
            <a:off x="1379875" y="4451450"/>
            <a:ext cx="1720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ログインページ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127" name="Google Shape;127;p15"/>
          <p:cNvSpPr txBox="1"/>
          <p:nvPr/>
        </p:nvSpPr>
        <p:spPr>
          <a:xfrm>
            <a:off x="4225000" y="4451450"/>
            <a:ext cx="2812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600" u="sng">
                <a:latin typeface="Kosugi Maru"/>
                <a:ea typeface="Kosugi Maru"/>
                <a:cs typeface="Kosugi Maru"/>
                <a:sym typeface="Kosugi Maru"/>
              </a:rPr>
              <a:t>Robo Blocks メインがめん</a:t>
            </a:r>
            <a:endParaRPr sz="1600" u="sng">
              <a:latin typeface="Kosugi Maru"/>
              <a:ea typeface="Kosugi Maru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4793" y="2341342"/>
            <a:ext cx="5008210" cy="2451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6"/>
          <p:cNvSpPr/>
          <p:nvPr/>
        </p:nvSpPr>
        <p:spPr>
          <a:xfrm>
            <a:off x="3418744" y="2472865"/>
            <a:ext cx="2979600" cy="2280600"/>
          </a:xfrm>
          <a:prstGeom prst="rect">
            <a:avLst/>
          </a:prstGeom>
          <a:noFill/>
          <a:ln cap="flat" cmpd="sng" w="76200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16"/>
          <p:cNvSpPr txBox="1"/>
          <p:nvPr>
            <p:ph type="title"/>
          </p:nvPr>
        </p:nvSpPr>
        <p:spPr>
          <a:xfrm>
            <a:off x="335850" y="479325"/>
            <a:ext cx="847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きほんそうさ</a:t>
            </a:r>
            <a:endParaRPr/>
          </a:p>
        </p:txBody>
      </p:sp>
      <p:sp>
        <p:nvSpPr>
          <p:cNvPr id="135" name="Google Shape;135;p16"/>
          <p:cNvSpPr txBox="1"/>
          <p:nvPr>
            <p:ph idx="12" type="sldNum"/>
          </p:nvPr>
        </p:nvSpPr>
        <p:spPr>
          <a:xfrm>
            <a:off x="8559007" y="473966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  <p:sp>
        <p:nvSpPr>
          <p:cNvPr id="136" name="Google Shape;136;p16"/>
          <p:cNvSpPr txBox="1"/>
          <p:nvPr>
            <p:ph idx="1" type="body"/>
          </p:nvPr>
        </p:nvSpPr>
        <p:spPr>
          <a:xfrm>
            <a:off x="238950" y="1217615"/>
            <a:ext cx="866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Robo Blocksでは </a:t>
            </a:r>
            <a:r>
              <a:rPr lang="ja"/>
              <a:t>ひだり</a:t>
            </a:r>
            <a:r>
              <a:rPr lang="ja"/>
              <a:t>の ブロックパレットから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まんなか</a:t>
            </a:r>
            <a:r>
              <a:rPr lang="ja"/>
              <a:t>の スクリプトエリアに ブロックを いどうさせて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プログラムを</a:t>
            </a:r>
            <a:r>
              <a:rPr lang="ja"/>
              <a:t>つくる</a:t>
            </a:r>
            <a:endParaRPr/>
          </a:p>
        </p:txBody>
      </p:sp>
      <p:sp>
        <p:nvSpPr>
          <p:cNvPr id="137" name="Google Shape;137;p16"/>
          <p:cNvSpPr/>
          <p:nvPr/>
        </p:nvSpPr>
        <p:spPr>
          <a:xfrm>
            <a:off x="2331402" y="2472865"/>
            <a:ext cx="1015200" cy="2280600"/>
          </a:xfrm>
          <a:prstGeom prst="rect">
            <a:avLst/>
          </a:prstGeom>
          <a:noFill/>
          <a:ln cap="flat" cmpd="sng" w="76200">
            <a:solidFill>
              <a:srgbClr val="00C6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6"/>
          <p:cNvSpPr/>
          <p:nvPr/>
        </p:nvSpPr>
        <p:spPr>
          <a:xfrm>
            <a:off x="3049212" y="3114327"/>
            <a:ext cx="1347300" cy="11280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C6D5"/>
          </a:solidFill>
          <a:ln cap="flat" cmpd="sng" w="28575">
            <a:solidFill>
              <a:srgbClr val="00C6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100">
                <a:latin typeface="Kosugi Maru"/>
                <a:ea typeface="Kosugi Maru"/>
                <a:cs typeface="Kosugi Maru"/>
                <a:sym typeface="Kosugi Maru"/>
              </a:rPr>
              <a:t>ブロックを</a:t>
            </a:r>
            <a:endParaRPr sz="1100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100">
                <a:latin typeface="Kosugi Maru"/>
                <a:ea typeface="Kosugi Maru"/>
                <a:cs typeface="Kosugi Maru"/>
                <a:sym typeface="Kosugi Maru"/>
              </a:rPr>
              <a:t>つかんで</a:t>
            </a:r>
            <a:endParaRPr sz="1100">
              <a:latin typeface="Kosugi Maru"/>
              <a:ea typeface="Kosugi Maru"/>
              <a:cs typeface="Kosugi Maru"/>
              <a:sym typeface="Kosugi Mar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100">
                <a:latin typeface="Kosugi Maru"/>
                <a:ea typeface="Kosugi Maru"/>
                <a:cs typeface="Kosugi Maru"/>
                <a:sym typeface="Kosugi Maru"/>
              </a:rPr>
              <a:t>いどう</a:t>
            </a:r>
            <a:endParaRPr sz="1100">
              <a:latin typeface="Kosugi Maru"/>
              <a:ea typeface="Kosugi Maru"/>
              <a:cs typeface="Kosugi Maru"/>
              <a:sym typeface="Kosugi Maru"/>
            </a:endParaRPr>
          </a:p>
        </p:txBody>
      </p:sp>
      <p:sp>
        <p:nvSpPr>
          <p:cNvPr id="139" name="Google Shape;139;p16"/>
          <p:cNvSpPr txBox="1"/>
          <p:nvPr/>
        </p:nvSpPr>
        <p:spPr>
          <a:xfrm>
            <a:off x="4718308" y="2607676"/>
            <a:ext cx="1758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">
                <a:solidFill>
                  <a:srgbClr val="3C78D8"/>
                </a:solidFill>
              </a:rPr>
              <a:t>スクリプトエリア</a:t>
            </a:r>
            <a:endParaRPr b="1">
              <a:solidFill>
                <a:srgbClr val="3C78D8"/>
              </a:solidFill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695424" y="2607676"/>
            <a:ext cx="1758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">
                <a:solidFill>
                  <a:srgbClr val="00C6D5"/>
                </a:solidFill>
              </a:rPr>
              <a:t>ブロックパレット</a:t>
            </a:r>
            <a:endParaRPr b="1">
              <a:solidFill>
                <a:srgbClr val="00C6D5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