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Kosugi Maru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KosugiMaru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f94557b97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Google Shape;29;gf94557b97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>
                <a:solidFill>
                  <a:schemeClr val="dk1"/>
                </a:solidFill>
              </a:rPr>
              <a:t>何を喋るか思いつく文章入れる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台本、トークスクリプト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問いかけをインターネットの仕組みにする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ステップを最初に示す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学習指導案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　所要時間入れる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17b4abe25f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17b4abe25f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29fafe1ce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29fafe1c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ada5dbdd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ada5dbdd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1ada5dbddf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1ada5dbdd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214cb0587a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214cb0587a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17b4abe25f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17b4abe25f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214cb058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Google Shape;36;g1214cb058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214cb0587a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1214cb0587a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6a26b0e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6a26b0e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14cb0587a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14cb0587a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7ba50afb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7ba50afb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14cb0587a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14cb0587a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214cb0587a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214cb0587a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14cb0587a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14cb0587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4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996000" y="986825"/>
            <a:ext cx="7152000" cy="3169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Kosugi Maru"/>
              <a:buChar char="●"/>
              <a:defRPr sz="4800">
                <a:latin typeface="Kosugi Maru"/>
                <a:ea typeface="Kosugi Maru"/>
                <a:cs typeface="Kosugi Maru"/>
                <a:sym typeface="Kosugi Maru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○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■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●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○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■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●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○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Font typeface="HiraKakuProN-W3"/>
              <a:buChar char="■"/>
              <a:defRPr sz="3600">
                <a:latin typeface="HiraKakuProN-W3"/>
                <a:ea typeface="HiraKakuProN-W3"/>
                <a:cs typeface="HiraKakuProN-W3"/>
                <a:sym typeface="HiraKakuProN-W3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1pPr>
            <a:lvl2pPr lvl="1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2pPr>
            <a:lvl3pPr lvl="2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3pPr>
            <a:lvl4pPr lvl="3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4pPr>
            <a:lvl5pPr lvl="4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5pPr>
            <a:lvl6pPr lvl="5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6pPr>
            <a:lvl7pPr lvl="6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7pPr>
            <a:lvl8pPr lvl="7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8pPr>
            <a:lvl9pPr lvl="8">
              <a:buNone/>
              <a:defRPr sz="1400"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b="1"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Kosugi Maru"/>
              <a:buNone/>
              <a:defRPr sz="3000">
                <a:solidFill>
                  <a:schemeClr val="dk1"/>
                </a:solidFill>
                <a:latin typeface="Kosugi Maru"/>
                <a:ea typeface="Kosugi Maru"/>
                <a:cs typeface="Kosugi Maru"/>
                <a:sym typeface="Kosugi Maru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1pPr>
            <a:lvl2pPr lvl="1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2pPr>
            <a:lvl3pPr lvl="2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3pPr>
            <a:lvl4pPr lvl="3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4pPr>
            <a:lvl5pPr lvl="4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5pPr>
            <a:lvl6pPr lvl="5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6pPr>
            <a:lvl7pPr lvl="6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7pPr>
            <a:lvl8pPr lvl="7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8pPr>
            <a:lvl9pPr lvl="8" rtl="0">
              <a:buNone/>
              <a:defRPr b="1" sz="14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61950" lvl="0" marL="4572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●"/>
              <a:defRPr b="1" sz="2100">
                <a:highlight>
                  <a:srgbClr val="FFF2CC"/>
                </a:highlight>
                <a:latin typeface="Kosugi Maru"/>
                <a:ea typeface="Kosugi Maru"/>
                <a:cs typeface="Kosugi Maru"/>
                <a:sym typeface="Kosugi Maru"/>
              </a:defRPr>
            </a:lvl1pPr>
            <a:lvl2pPr indent="-361950" lvl="1" marL="9144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○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2pPr>
            <a:lvl3pPr indent="-361950" lvl="2" marL="13716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■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3pPr>
            <a:lvl4pPr indent="-361950" lvl="3" marL="18288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●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4pPr>
            <a:lvl5pPr indent="-361950" lvl="4" marL="22860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○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5pPr>
            <a:lvl6pPr indent="-361950" lvl="5" marL="27432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■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6pPr>
            <a:lvl7pPr indent="-361950" lvl="6" marL="32004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●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7pPr>
            <a:lvl8pPr indent="-361950" lvl="7" marL="36576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○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8pPr>
            <a:lvl9pPr indent="-361950" lvl="8" marL="4114800" algn="ctr">
              <a:spcBef>
                <a:spcPts val="0"/>
              </a:spcBef>
              <a:spcAft>
                <a:spcPts val="0"/>
              </a:spcAft>
              <a:buSzPts val="2100"/>
              <a:buFont typeface="Kosugi Maru"/>
              <a:buChar char="■"/>
              <a:defRPr b="1" sz="2100">
                <a:latin typeface="Kosugi Maru"/>
                <a:ea typeface="Kosugi Maru"/>
                <a:cs typeface="Kosugi Maru"/>
                <a:sym typeface="Kosugi Maru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基本">
  <p:cSld name="TITLE_AND_BODY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idx="12" type="sldNum"/>
          </p:nvPr>
        </p:nvSpPr>
        <p:spPr>
          <a:xfrm>
            <a:off x="8767873" y="4833938"/>
            <a:ext cx="3255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100">
                <a:solidFill>
                  <a:srgbClr val="574F4C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 b="0"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表紙" showMasterSp="0">
  <p:cSld name="TITLE_AND_BODY_2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2" type="sldNum"/>
          </p:nvPr>
        </p:nvSpPr>
        <p:spPr>
          <a:xfrm>
            <a:off x="4419600" y="4767263"/>
            <a:ext cx="21336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33557" y="235451"/>
            <a:ext cx="1758555" cy="442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pic>
        <p:nvPicPr>
          <p:cNvPr id="7" name="Google Shape;7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0" y="0"/>
            <a:ext cx="9144003" cy="51434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274825" y="248375"/>
            <a:ext cx="8594400" cy="4646700"/>
          </a:xfrm>
          <a:prstGeom prst="roundRect">
            <a:avLst>
              <a:gd fmla="val 6781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68300" y="4861521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000">
                <a:latin typeface="Kosugi Maru"/>
                <a:ea typeface="Kosugi Maru"/>
                <a:cs typeface="Kosugi Maru"/>
                <a:sym typeface="Kosugi Maru"/>
              </a:rPr>
              <a:t>© SoftBank Robotics</a:t>
            </a:r>
            <a:endParaRPr sz="1000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CNdgV3jkMUI" TargetMode="External"/><Relationship Id="rId4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2.jpg"/><Relationship Id="rId6" Type="http://schemas.openxmlformats.org/officeDocument/2006/relationships/image" Target="../media/image3.jpg"/><Relationship Id="rId7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/>
          <p:nvPr/>
        </p:nvSpPr>
        <p:spPr>
          <a:xfrm>
            <a:off x="996000" y="986825"/>
            <a:ext cx="7152000" cy="3169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8"/>
          <p:cNvSpPr txBox="1"/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latin typeface="Kosugi Maru"/>
                <a:ea typeface="Kosugi Maru"/>
                <a:cs typeface="Kosugi Maru"/>
                <a:sym typeface="Kosugi Maru"/>
              </a:rPr>
              <a:t>クイズPepperを</a:t>
            </a:r>
            <a:endParaRPr b="1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latin typeface="Kosugi Maru"/>
                <a:ea typeface="Kosugi Maru"/>
                <a:cs typeface="Kosugi Maru"/>
                <a:sym typeface="Kosugi Maru"/>
              </a:rPr>
              <a:t>つくろう！</a:t>
            </a:r>
            <a:endParaRPr b="1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/>
              <a:t>こうへん</a:t>
            </a:r>
            <a:endParaRPr b="1"/>
          </a:p>
        </p:txBody>
      </p:sp>
      <p:sp>
        <p:nvSpPr>
          <p:cNvPr id="33" name="Google Shape;33;p8"/>
          <p:cNvSpPr txBox="1"/>
          <p:nvPr/>
        </p:nvSpPr>
        <p:spPr>
          <a:xfrm>
            <a:off x="68300" y="4861521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000">
                <a:latin typeface="Kosugi Maru"/>
                <a:ea typeface="Kosugi Maru"/>
                <a:cs typeface="Kosugi Maru"/>
                <a:sym typeface="Kosugi Maru"/>
              </a:rPr>
              <a:t>© SoftBank Robotics</a:t>
            </a:r>
            <a:endParaRPr sz="1000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クイズPepperを つくろう</a:t>
            </a:r>
            <a:endParaRPr/>
          </a:p>
        </p:txBody>
      </p:sp>
      <p:sp>
        <p:nvSpPr>
          <p:cNvPr id="166" name="Google Shape;166;p17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67" name="Google Shape;167;p17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いかのポイントに きをつけながら</a:t>
            </a:r>
            <a:br>
              <a:rPr lang="ja"/>
            </a:br>
            <a:r>
              <a:rPr lang="ja"/>
              <a:t>クイズをだすPepperを じゆうに つくろう！</a:t>
            </a:r>
            <a:endParaRPr/>
          </a:p>
        </p:txBody>
      </p:sp>
      <p:sp>
        <p:nvSpPr>
          <p:cNvPr id="168" name="Google Shape;168;p17"/>
          <p:cNvSpPr/>
          <p:nvPr/>
        </p:nvSpPr>
        <p:spPr>
          <a:xfrm>
            <a:off x="968725" y="2112325"/>
            <a:ext cx="596400" cy="596400"/>
          </a:xfrm>
          <a:prstGeom prst="ellipse">
            <a:avLst/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31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rPr>
              <a:t>1</a:t>
            </a:r>
            <a:endParaRPr b="1" sz="3100">
              <a:solidFill>
                <a:schemeClr val="lt1"/>
              </a:solidFill>
              <a:latin typeface="Kosugi Maru"/>
              <a:ea typeface="Kosugi Maru"/>
              <a:cs typeface="Kosugi Maru"/>
              <a:sym typeface="Kosugi Maru"/>
            </a:endParaRPr>
          </a:p>
        </p:txBody>
      </p:sp>
      <p:sp>
        <p:nvSpPr>
          <p:cNvPr id="169" name="Google Shape;169;p17"/>
          <p:cNvSpPr/>
          <p:nvPr/>
        </p:nvSpPr>
        <p:spPr>
          <a:xfrm>
            <a:off x="968725" y="3871717"/>
            <a:ext cx="596400" cy="596400"/>
          </a:xfrm>
          <a:prstGeom prst="ellipse">
            <a:avLst/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31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rPr>
              <a:t>3</a:t>
            </a:r>
            <a:endParaRPr b="1" sz="3100">
              <a:solidFill>
                <a:schemeClr val="lt1"/>
              </a:solidFill>
              <a:latin typeface="Kosugi Maru"/>
              <a:ea typeface="Kosugi Maru"/>
              <a:cs typeface="Kosugi Maru"/>
              <a:sym typeface="Kosugi Maru"/>
            </a:endParaRPr>
          </a:p>
        </p:txBody>
      </p:sp>
      <p:sp>
        <p:nvSpPr>
          <p:cNvPr id="170" name="Google Shape;170;p17"/>
          <p:cNvSpPr txBox="1"/>
          <p:nvPr/>
        </p:nvSpPr>
        <p:spPr>
          <a:xfrm>
            <a:off x="1778150" y="3638925"/>
            <a:ext cx="65112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900">
                <a:latin typeface="Kosugi Maru"/>
                <a:ea typeface="Kosugi Maru"/>
                <a:cs typeface="Kosugi Maru"/>
                <a:sym typeface="Kosugi Maru"/>
              </a:rPr>
              <a:t>おともだちに クイズにこたえてもらうために</a:t>
            </a:r>
            <a:endParaRPr b="1" sz="1900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900">
                <a:latin typeface="Kosugi Maru"/>
                <a:ea typeface="Kosugi Maru"/>
                <a:cs typeface="Kosugi Maru"/>
                <a:sym typeface="Kosugi Maru"/>
              </a:rPr>
              <a:t>こたえかたが わかるようにしよう！</a:t>
            </a:r>
            <a:endParaRPr b="1" sz="1900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900">
                <a:latin typeface="Kosugi Maru"/>
                <a:ea typeface="Kosugi Maru"/>
                <a:cs typeface="Kosugi Maru"/>
                <a:sym typeface="Kosugi Maru"/>
              </a:rPr>
              <a:t>タッチで こたえる？ しゃべって こたえる？</a:t>
            </a:r>
            <a:endParaRPr b="1" sz="1900">
              <a:latin typeface="Kosugi Maru"/>
              <a:ea typeface="Kosugi Maru"/>
              <a:cs typeface="Kosugi Maru"/>
              <a:sym typeface="Kosugi Maru"/>
            </a:endParaRPr>
          </a:p>
        </p:txBody>
      </p:sp>
      <p:sp>
        <p:nvSpPr>
          <p:cNvPr id="171" name="Google Shape;171;p17"/>
          <p:cNvSpPr txBox="1"/>
          <p:nvPr/>
        </p:nvSpPr>
        <p:spPr>
          <a:xfrm>
            <a:off x="1778150" y="2184225"/>
            <a:ext cx="7029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900">
                <a:latin typeface="Kosugi Maru"/>
                <a:ea typeface="Kosugi Maru"/>
                <a:cs typeface="Kosugi Maru"/>
                <a:sym typeface="Kosugi Maru"/>
              </a:rPr>
              <a:t>かならず スタートボタンをおしたら はじまるようにしよう！</a:t>
            </a:r>
            <a:endParaRPr b="1" sz="1900">
              <a:latin typeface="Kosugi Maru"/>
              <a:ea typeface="Kosugi Maru"/>
              <a:cs typeface="Kosugi Maru"/>
              <a:sym typeface="Kosugi Maru"/>
            </a:endParaRPr>
          </a:p>
        </p:txBody>
      </p:sp>
      <p:sp>
        <p:nvSpPr>
          <p:cNvPr id="172" name="Google Shape;172;p17"/>
          <p:cNvSpPr/>
          <p:nvPr/>
        </p:nvSpPr>
        <p:spPr>
          <a:xfrm>
            <a:off x="968725" y="2877721"/>
            <a:ext cx="596400" cy="596400"/>
          </a:xfrm>
          <a:prstGeom prst="ellipse">
            <a:avLst/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3100">
                <a:solidFill>
                  <a:schemeClr val="lt1"/>
                </a:solidFill>
                <a:latin typeface="Kosugi Maru"/>
                <a:ea typeface="Kosugi Maru"/>
                <a:cs typeface="Kosugi Maru"/>
                <a:sym typeface="Kosugi Maru"/>
              </a:rPr>
              <a:t>2</a:t>
            </a:r>
            <a:endParaRPr b="1" sz="3100">
              <a:solidFill>
                <a:schemeClr val="lt1"/>
              </a:solidFill>
              <a:latin typeface="Kosugi Maru"/>
              <a:ea typeface="Kosugi Maru"/>
              <a:cs typeface="Kosugi Maru"/>
              <a:sym typeface="Kosugi Maru"/>
            </a:endParaRPr>
          </a:p>
        </p:txBody>
      </p:sp>
      <p:sp>
        <p:nvSpPr>
          <p:cNvPr id="173" name="Google Shape;173;p17"/>
          <p:cNvSpPr txBox="1"/>
          <p:nvPr/>
        </p:nvSpPr>
        <p:spPr>
          <a:xfrm>
            <a:off x="1778150" y="2937454"/>
            <a:ext cx="6511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900">
                <a:latin typeface="Kosugi Maru"/>
                <a:ea typeface="Kosugi Maru"/>
                <a:cs typeface="Kosugi Maru"/>
                <a:sym typeface="Kosugi Maru"/>
              </a:rPr>
              <a:t>いろんなしゅるいの ブロックを つかおう！</a:t>
            </a:r>
            <a:endParaRPr b="1" sz="1900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8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クイズPepperを つくろう</a:t>
            </a:r>
            <a:endParaRPr/>
          </a:p>
        </p:txBody>
      </p:sp>
      <p:sp>
        <p:nvSpPr>
          <p:cNvPr id="179" name="Google Shape;179;p18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80" name="Google Shape;180;p18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クイズPepperの れい</a:t>
            </a:r>
            <a:endParaRPr/>
          </a:p>
        </p:txBody>
      </p:sp>
      <p:sp>
        <p:nvSpPr>
          <p:cNvPr id="181" name="Google Shape;181;p18"/>
          <p:cNvSpPr txBox="1"/>
          <p:nvPr/>
        </p:nvSpPr>
        <p:spPr>
          <a:xfrm>
            <a:off x="1784725" y="4322950"/>
            <a:ext cx="55503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300">
                <a:solidFill>
                  <a:srgbClr val="00C6D5"/>
                </a:solidFill>
                <a:latin typeface="Kosugi Maru"/>
                <a:ea typeface="Kosugi Maru"/>
                <a:cs typeface="Kosugi Maru"/>
                <a:sym typeface="Kosugi Maru"/>
              </a:rPr>
              <a:t>https://youtu.be/CNdgV3jkMUI?t=13</a:t>
            </a:r>
            <a:endParaRPr sz="2300">
              <a:solidFill>
                <a:srgbClr val="00C6D5"/>
              </a:solidFill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182" name="Google Shape;182;p18" title="クイズPepperを作ろう　プログラムの例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0534" y="1882288"/>
            <a:ext cx="2902925" cy="217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クイズPepperを つくろう</a:t>
            </a:r>
            <a:endParaRPr/>
          </a:p>
        </p:txBody>
      </p:sp>
      <p:sp>
        <p:nvSpPr>
          <p:cNvPr id="188" name="Google Shape;188;p19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89" name="Google Shape;189;p19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クイズPepperの れい</a:t>
            </a:r>
            <a:endParaRPr/>
          </a:p>
        </p:txBody>
      </p:sp>
      <p:pic>
        <p:nvPicPr>
          <p:cNvPr id="190" name="Google Shape;1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025" y="1790315"/>
            <a:ext cx="7153952" cy="3048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クイズPepperを つくろう</a:t>
            </a:r>
            <a:endParaRPr/>
          </a:p>
        </p:txBody>
      </p:sp>
      <p:sp>
        <p:nvSpPr>
          <p:cNvPr id="196" name="Google Shape;196;p20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97" name="Google Shape;197;p20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クイズPepperの れい</a:t>
            </a:r>
            <a:endParaRPr/>
          </a:p>
        </p:txBody>
      </p:sp>
      <p:pic>
        <p:nvPicPr>
          <p:cNvPr id="198" name="Google Shape;1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4513" y="1739240"/>
            <a:ext cx="4654965" cy="3048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204" name="Google Shape;204;p21"/>
          <p:cNvSpPr/>
          <p:nvPr/>
        </p:nvSpPr>
        <p:spPr>
          <a:xfrm>
            <a:off x="58557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1"/>
          <p:cNvSpPr/>
          <p:nvPr/>
        </p:nvSpPr>
        <p:spPr>
          <a:xfrm>
            <a:off x="6247514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1"/>
          <p:cNvSpPr/>
          <p:nvPr/>
        </p:nvSpPr>
        <p:spPr>
          <a:xfrm>
            <a:off x="922324" y="1018425"/>
            <a:ext cx="1637426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STEP1</a:t>
            </a:r>
          </a:p>
        </p:txBody>
      </p:sp>
      <p:sp>
        <p:nvSpPr>
          <p:cNvPr id="207" name="Google Shape;207;p21"/>
          <p:cNvSpPr/>
          <p:nvPr/>
        </p:nvSpPr>
        <p:spPr>
          <a:xfrm>
            <a:off x="3712099" y="1018150"/>
            <a:ext cx="1719821" cy="4507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STEP2</a:t>
            </a:r>
          </a:p>
        </p:txBody>
      </p:sp>
      <p:sp>
        <p:nvSpPr>
          <p:cNvPr id="208" name="Google Shape;208;p21"/>
          <p:cNvSpPr/>
          <p:nvPr/>
        </p:nvSpPr>
        <p:spPr>
          <a:xfrm>
            <a:off x="6584274" y="1018150"/>
            <a:ext cx="1723312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STEP3</a:t>
            </a:r>
          </a:p>
        </p:txBody>
      </p:sp>
      <p:sp>
        <p:nvSpPr>
          <p:cNvPr id="209" name="Google Shape;209;p21"/>
          <p:cNvSpPr txBox="1"/>
          <p:nvPr/>
        </p:nvSpPr>
        <p:spPr>
          <a:xfrm>
            <a:off x="45763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くりかえしを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つかおう！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6162550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はっぴょう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しよう！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1" name="Google Shape;211;p21"/>
          <p:cNvSpPr/>
          <p:nvPr/>
        </p:nvSpPr>
        <p:spPr>
          <a:xfrm>
            <a:off x="1135481" y="2766850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1"/>
          <p:cNvSpPr/>
          <p:nvPr/>
        </p:nvSpPr>
        <p:spPr>
          <a:xfrm rot="10800000">
            <a:off x="1085442" y="3397834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スピーチをしている学生のイラスト（男子）" id="213" name="Google Shape;2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4524" y="2679411"/>
            <a:ext cx="1236900" cy="13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1"/>
          <p:cNvSpPr/>
          <p:nvPr/>
        </p:nvSpPr>
        <p:spPr>
          <a:xfrm>
            <a:off x="343802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1"/>
          <p:cNvSpPr txBox="1"/>
          <p:nvPr/>
        </p:nvSpPr>
        <p:spPr>
          <a:xfrm>
            <a:off x="331008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クイズPepperを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つくろう！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6" name="Google Shape;216;p21"/>
          <p:cNvSpPr/>
          <p:nvPr/>
        </p:nvSpPr>
        <p:spPr>
          <a:xfrm>
            <a:off x="4160338" y="2724375"/>
            <a:ext cx="823325" cy="124004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rial"/>
              </a:rPr>
              <a:t>？</a:t>
            </a:r>
          </a:p>
        </p:txBody>
      </p:sp>
      <p:sp>
        <p:nvSpPr>
          <p:cNvPr id="217" name="Google Shape;217;p21"/>
          <p:cNvSpPr/>
          <p:nvPr/>
        </p:nvSpPr>
        <p:spPr>
          <a:xfrm>
            <a:off x="3240775" y="726150"/>
            <a:ext cx="2705400" cy="3691200"/>
          </a:xfrm>
          <a:prstGeom prst="rect">
            <a:avLst/>
          </a:prstGeom>
          <a:solidFill>
            <a:srgbClr val="FFFFFF">
              <a:alpha val="931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1"/>
          <p:cNvSpPr/>
          <p:nvPr/>
        </p:nvSpPr>
        <p:spPr>
          <a:xfrm>
            <a:off x="427150" y="726150"/>
            <a:ext cx="2705400" cy="3691200"/>
          </a:xfrm>
          <a:prstGeom prst="rect">
            <a:avLst/>
          </a:prstGeom>
          <a:solidFill>
            <a:srgbClr val="FFFFFF">
              <a:alpha val="931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はっぴょうしよう！</a:t>
            </a:r>
            <a:endParaRPr/>
          </a:p>
        </p:txBody>
      </p:sp>
      <p:sp>
        <p:nvSpPr>
          <p:cNvPr id="224" name="Google Shape;224;p22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225" name="Google Shape;225;p22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つくったクイズPepperを おともだちにつかってもらおう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クイズに こたえてもらったら プログラムのどこがよかったか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かんそうを きいてみよう</a:t>
            </a:r>
            <a:endParaRPr/>
          </a:p>
        </p:txBody>
      </p:sp>
      <p:pic>
        <p:nvPicPr>
          <p:cNvPr id="226" name="Google Shape;2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5199" y="2679150"/>
            <a:ext cx="1547649" cy="2165002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2"/>
          <p:cNvSpPr/>
          <p:nvPr/>
        </p:nvSpPr>
        <p:spPr>
          <a:xfrm flipH="1">
            <a:off x="4642725" y="2501975"/>
            <a:ext cx="1961400" cy="1307700"/>
          </a:xfrm>
          <a:prstGeom prst="wedgeEllipseCallout">
            <a:avLst>
              <a:gd fmla="val 65966" name="adj1"/>
              <a:gd fmla="val 5041" name="adj2"/>
            </a:avLst>
          </a:prstGeom>
          <a:solidFill>
            <a:srgbClr val="00C6D5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2"/>
          <p:cNvSpPr/>
          <p:nvPr/>
        </p:nvSpPr>
        <p:spPr>
          <a:xfrm>
            <a:off x="5286885" y="2648938"/>
            <a:ext cx="673075" cy="101377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rial"/>
              </a:rPr>
              <a:t>？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ぜんぺんの おさらい</a:t>
            </a:r>
            <a:endParaRPr/>
          </a:p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ぜんぺんでは クイズPepperをつくるために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ひつようなブロックを まなんだ</a:t>
            </a:r>
            <a:endParaRPr/>
          </a:p>
        </p:txBody>
      </p:sp>
      <p:pic>
        <p:nvPicPr>
          <p:cNvPr id="41" name="Google Shape;4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936" y="2190548"/>
            <a:ext cx="4134776" cy="167535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/>
          <p:nvPr/>
        </p:nvSpPr>
        <p:spPr>
          <a:xfrm>
            <a:off x="1003100" y="4116875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トップ　</a:t>
            </a: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しゃべる　うごく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2425" y="3054506"/>
            <a:ext cx="3096850" cy="774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5108" y="2227725"/>
            <a:ext cx="2911475" cy="697887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/>
          <p:nvPr/>
        </p:nvSpPr>
        <p:spPr>
          <a:xfrm>
            <a:off x="5078625" y="4068625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がぞう　おと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51" name="Google Shape;51;p10"/>
          <p:cNvSpPr txBox="1"/>
          <p:nvPr/>
        </p:nvSpPr>
        <p:spPr>
          <a:xfrm>
            <a:off x="862100" y="2322275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タッチセンサ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52" name="Google Shape;5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2463" y="393575"/>
            <a:ext cx="2123675" cy="169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9563" y="903701"/>
            <a:ext cx="3722349" cy="11076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0"/>
          <p:cNvSpPr txBox="1"/>
          <p:nvPr/>
        </p:nvSpPr>
        <p:spPr>
          <a:xfrm>
            <a:off x="4628525" y="2322275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おとセンサ（ききとり）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55" name="Google Shape;55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8402" y="2984350"/>
            <a:ext cx="2051825" cy="14362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0"/>
          <p:cNvSpPr txBox="1"/>
          <p:nvPr/>
        </p:nvSpPr>
        <p:spPr>
          <a:xfrm>
            <a:off x="862088" y="4420600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ぶんきしょり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57" name="Google Shape;57;p10"/>
          <p:cNvPicPr preferRelativeResize="0"/>
          <p:nvPr/>
        </p:nvPicPr>
        <p:blipFill rotWithShape="1">
          <a:blip r:embed="rId6">
            <a:alphaModFix/>
          </a:blip>
          <a:srcRect b="46334" l="0" r="58381" t="0"/>
          <a:stretch/>
        </p:blipFill>
        <p:spPr>
          <a:xfrm>
            <a:off x="5451438" y="3234924"/>
            <a:ext cx="1938599" cy="9351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0"/>
          <p:cNvSpPr txBox="1"/>
          <p:nvPr/>
        </p:nvSpPr>
        <p:spPr>
          <a:xfrm>
            <a:off x="4628538" y="4420600"/>
            <a:ext cx="358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じょうけん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64" name="Google Shape;64;p11"/>
          <p:cNvSpPr/>
          <p:nvPr/>
        </p:nvSpPr>
        <p:spPr>
          <a:xfrm>
            <a:off x="58557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6247514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1"/>
          <p:cNvSpPr/>
          <p:nvPr/>
        </p:nvSpPr>
        <p:spPr>
          <a:xfrm>
            <a:off x="922324" y="1018425"/>
            <a:ext cx="1637426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STEP1</a:t>
            </a:r>
          </a:p>
        </p:txBody>
      </p:sp>
      <p:sp>
        <p:nvSpPr>
          <p:cNvPr id="67" name="Google Shape;67;p11"/>
          <p:cNvSpPr/>
          <p:nvPr/>
        </p:nvSpPr>
        <p:spPr>
          <a:xfrm>
            <a:off x="3712099" y="1018150"/>
            <a:ext cx="1719821" cy="4507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STEP2</a:t>
            </a:r>
          </a:p>
        </p:txBody>
      </p:sp>
      <p:sp>
        <p:nvSpPr>
          <p:cNvPr id="68" name="Google Shape;68;p11"/>
          <p:cNvSpPr/>
          <p:nvPr/>
        </p:nvSpPr>
        <p:spPr>
          <a:xfrm>
            <a:off x="6584274" y="1018150"/>
            <a:ext cx="1723312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STEP3</a:t>
            </a:r>
          </a:p>
        </p:txBody>
      </p:sp>
      <p:sp>
        <p:nvSpPr>
          <p:cNvPr id="69" name="Google Shape;69;p11"/>
          <p:cNvSpPr txBox="1"/>
          <p:nvPr/>
        </p:nvSpPr>
        <p:spPr>
          <a:xfrm>
            <a:off x="45763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くりかえしを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つかおう！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" name="Google Shape;70;p11"/>
          <p:cNvSpPr txBox="1"/>
          <p:nvPr/>
        </p:nvSpPr>
        <p:spPr>
          <a:xfrm>
            <a:off x="6162550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はっぴょう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しよう！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" name="Google Shape;71;p11"/>
          <p:cNvSpPr/>
          <p:nvPr/>
        </p:nvSpPr>
        <p:spPr>
          <a:xfrm>
            <a:off x="1135481" y="2766850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"/>
          <p:cNvSpPr/>
          <p:nvPr/>
        </p:nvSpPr>
        <p:spPr>
          <a:xfrm rot="10800000">
            <a:off x="1085442" y="3397834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スピーチをしている学生のイラスト（男子）" id="73" name="Google Shape;7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4524" y="2679411"/>
            <a:ext cx="1236900" cy="13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/>
          <p:nvPr/>
        </p:nvSpPr>
        <p:spPr>
          <a:xfrm>
            <a:off x="343802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"/>
          <p:cNvSpPr txBox="1"/>
          <p:nvPr/>
        </p:nvSpPr>
        <p:spPr>
          <a:xfrm>
            <a:off x="331008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クイズPepperを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つくろう！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" name="Google Shape;76;p11"/>
          <p:cNvSpPr/>
          <p:nvPr/>
        </p:nvSpPr>
        <p:spPr>
          <a:xfrm>
            <a:off x="4160338" y="2724375"/>
            <a:ext cx="823325" cy="124004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rial"/>
              </a:rPr>
              <a:t>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82" name="Google Shape;82;p12"/>
          <p:cNvSpPr/>
          <p:nvPr/>
        </p:nvSpPr>
        <p:spPr>
          <a:xfrm>
            <a:off x="58557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2"/>
          <p:cNvSpPr/>
          <p:nvPr/>
        </p:nvSpPr>
        <p:spPr>
          <a:xfrm>
            <a:off x="6247514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2"/>
          <p:cNvSpPr/>
          <p:nvPr/>
        </p:nvSpPr>
        <p:spPr>
          <a:xfrm>
            <a:off x="922324" y="1018425"/>
            <a:ext cx="1637426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STEP1</a:t>
            </a:r>
          </a:p>
        </p:txBody>
      </p:sp>
      <p:sp>
        <p:nvSpPr>
          <p:cNvPr id="85" name="Google Shape;85;p12"/>
          <p:cNvSpPr/>
          <p:nvPr/>
        </p:nvSpPr>
        <p:spPr>
          <a:xfrm>
            <a:off x="3712099" y="1018150"/>
            <a:ext cx="1719821" cy="4507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STEP2</a:t>
            </a:r>
          </a:p>
        </p:txBody>
      </p:sp>
      <p:sp>
        <p:nvSpPr>
          <p:cNvPr id="86" name="Google Shape;86;p12"/>
          <p:cNvSpPr/>
          <p:nvPr/>
        </p:nvSpPr>
        <p:spPr>
          <a:xfrm>
            <a:off x="6584274" y="1018150"/>
            <a:ext cx="1723312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STEP3</a:t>
            </a:r>
          </a:p>
        </p:txBody>
      </p:sp>
      <p:sp>
        <p:nvSpPr>
          <p:cNvPr id="87" name="Google Shape;87;p12"/>
          <p:cNvSpPr txBox="1"/>
          <p:nvPr/>
        </p:nvSpPr>
        <p:spPr>
          <a:xfrm>
            <a:off x="45763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くりかえしを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つかおう！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8" name="Google Shape;88;p12"/>
          <p:cNvSpPr txBox="1"/>
          <p:nvPr/>
        </p:nvSpPr>
        <p:spPr>
          <a:xfrm>
            <a:off x="6162550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はっぴょう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しよう！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9" name="Google Shape;89;p12"/>
          <p:cNvSpPr/>
          <p:nvPr/>
        </p:nvSpPr>
        <p:spPr>
          <a:xfrm>
            <a:off x="1135481" y="2766850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2"/>
          <p:cNvSpPr/>
          <p:nvPr/>
        </p:nvSpPr>
        <p:spPr>
          <a:xfrm rot="10800000">
            <a:off x="1085442" y="3397834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スピーチをしている学生のイラスト（男子）" id="91" name="Google Shape;9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4524" y="2679411"/>
            <a:ext cx="1236900" cy="13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2"/>
          <p:cNvSpPr/>
          <p:nvPr/>
        </p:nvSpPr>
        <p:spPr>
          <a:xfrm>
            <a:off x="343802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2"/>
          <p:cNvSpPr txBox="1"/>
          <p:nvPr/>
        </p:nvSpPr>
        <p:spPr>
          <a:xfrm>
            <a:off x="331008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クイズPepperを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つくろう！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94" name="Google Shape;94;p12"/>
          <p:cNvSpPr/>
          <p:nvPr/>
        </p:nvSpPr>
        <p:spPr>
          <a:xfrm>
            <a:off x="4160338" y="2724375"/>
            <a:ext cx="823325" cy="124004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rial"/>
              </a:rPr>
              <a:t>？</a:t>
            </a:r>
          </a:p>
        </p:txBody>
      </p:sp>
      <p:sp>
        <p:nvSpPr>
          <p:cNvPr id="95" name="Google Shape;95;p12"/>
          <p:cNvSpPr/>
          <p:nvPr/>
        </p:nvSpPr>
        <p:spPr>
          <a:xfrm>
            <a:off x="3292675" y="713075"/>
            <a:ext cx="5436600" cy="3691200"/>
          </a:xfrm>
          <a:prstGeom prst="rect">
            <a:avLst/>
          </a:prstGeom>
          <a:solidFill>
            <a:srgbClr val="FFFFFF">
              <a:alpha val="931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くりかえし</a:t>
            </a:r>
            <a:endParaRPr/>
          </a:p>
        </p:txBody>
      </p:sp>
      <p:sp>
        <p:nvSpPr>
          <p:cNvPr id="101" name="Google Shape;101;p13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02" name="Google Shape;102;p13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クイズPepperに つかえるテクニックに くりかえしが ある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くりかえしは おなじことを なんども すること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ロボットが いちばん とくいな しょり</a:t>
            </a:r>
            <a:endParaRPr/>
          </a:p>
        </p:txBody>
      </p:sp>
      <p:pic>
        <p:nvPicPr>
          <p:cNvPr id="103" name="Google Shape;10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6305" y="2565700"/>
            <a:ext cx="818220" cy="170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1022" y="2241725"/>
            <a:ext cx="1078350" cy="210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3"/>
          <p:cNvSpPr txBox="1"/>
          <p:nvPr/>
        </p:nvSpPr>
        <p:spPr>
          <a:xfrm>
            <a:off x="638250" y="4284950"/>
            <a:ext cx="8266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おみせで はたらいている Pepperは たくさんのひとに せっきゃくするため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おなじしょりを なんどもなんども くりかえしている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descr="いろいろな留学生のイラスト（男性） | かわいいフリー素材集 いらすとや" id="106" name="Google Shape;10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3450" y="2440713"/>
            <a:ext cx="922675" cy="17047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シャツを着た人のイラスト（男性） | かわいいフリー素材集 いらすとや" id="107" name="Google Shape;10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2578" y="2565688"/>
            <a:ext cx="673725" cy="14547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いろいろな角度から見た女性のイラスト | かわいいフリー素材集 いらすとや" id="108" name="Google Shape;108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22750" y="2634399"/>
            <a:ext cx="548700" cy="117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1700" y="2756800"/>
            <a:ext cx="477428" cy="9309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いろいろな留学生のイラスト（男性） | かわいいフリー素材集 いらすとや" id="110" name="Google Shape;11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4005" y="2844901"/>
            <a:ext cx="408505" cy="754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シャツを着た人のイラスト（男性） | かわいいフリー素材集 いらすとや" id="111" name="Google Shape;11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2923" y="2900233"/>
            <a:ext cx="298285" cy="6440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いろいろな角度から見た女性のイラスト | かわいいフリー素材集 いらすとや" id="112" name="Google Shape;11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61619" y="2930654"/>
            <a:ext cx="242931" cy="520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4975" y="3059894"/>
            <a:ext cx="166555" cy="3247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いろいろな留学生のイラスト（男性） | かわいいフリー素材集 いらすとや" id="114" name="Google Shape;114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40208" y="3090629"/>
            <a:ext cx="142510" cy="263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シャツを着た人のイラスト（男性） | かわいいフリー素材集 いらすとや" id="115" name="Google Shape;11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3793" y="3109932"/>
            <a:ext cx="104059" cy="2246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いろいろな角度から見た女性のイラスト | かわいいフリー素材集 いらすとや" id="116" name="Google Shape;116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28927" y="3120545"/>
            <a:ext cx="84748" cy="181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4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いちばんシンプルな ○かいくりかえすブロックを つかってみよう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はさんだブロックを にゅうりょくしたかいすうだけ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くりかえして じっこうする</a:t>
            </a:r>
            <a:endParaRPr/>
          </a:p>
        </p:txBody>
      </p:sp>
      <p:sp>
        <p:nvSpPr>
          <p:cNvPr id="122" name="Google Shape;122;p14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0645AD"/>
                </a:solidFill>
              </a:rPr>
              <a:t>やってみよう！</a:t>
            </a:r>
            <a:endParaRPr/>
          </a:p>
        </p:txBody>
      </p:sp>
      <p:sp>
        <p:nvSpPr>
          <p:cNvPr id="123" name="Google Shape;123;p14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pic>
        <p:nvPicPr>
          <p:cNvPr id="124" name="Google Shape;12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650" y="2571747"/>
            <a:ext cx="2752825" cy="148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4"/>
          <p:cNvSpPr txBox="1"/>
          <p:nvPr/>
        </p:nvSpPr>
        <p:spPr>
          <a:xfrm>
            <a:off x="1090650" y="4374025"/>
            <a:ext cx="2752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○かいくりかえすブロック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126" name="Google Shape;12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9875" y="2518600"/>
            <a:ext cx="3691189" cy="159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4"/>
          <p:cNvSpPr txBox="1"/>
          <p:nvPr/>
        </p:nvSpPr>
        <p:spPr>
          <a:xfrm>
            <a:off x="4730278" y="4251025"/>
            <a:ext cx="3350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こうするとひだりてをあげるを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３回くりかえす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"/>
          <p:cNvSpPr txBox="1"/>
          <p:nvPr>
            <p:ph type="title"/>
          </p:nvPr>
        </p:nvSpPr>
        <p:spPr>
          <a:xfrm>
            <a:off x="335850" y="479325"/>
            <a:ext cx="84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くりかえし</a:t>
            </a:r>
            <a:endParaRPr/>
          </a:p>
        </p:txBody>
      </p:sp>
      <p:sp>
        <p:nvSpPr>
          <p:cNvPr id="133" name="Google Shape;133;p15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34" name="Google Shape;134;p15"/>
          <p:cNvSpPr txBox="1"/>
          <p:nvPr>
            <p:ph idx="1" type="body"/>
          </p:nvPr>
        </p:nvSpPr>
        <p:spPr>
          <a:xfrm>
            <a:off x="238950" y="1217615"/>
            <a:ext cx="866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うえから したに じゅんじしょり されていた プログラムが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くりかえしによって うえにもどって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またしょりされるような イメージ</a:t>
            </a:r>
            <a:endParaRPr/>
          </a:p>
        </p:txBody>
      </p:sp>
      <p:cxnSp>
        <p:nvCxnSpPr>
          <p:cNvPr id="135" name="Google Shape;135;p15"/>
          <p:cNvCxnSpPr/>
          <p:nvPr/>
        </p:nvCxnSpPr>
        <p:spPr>
          <a:xfrm>
            <a:off x="3308000" y="2798475"/>
            <a:ext cx="0" cy="816000"/>
          </a:xfrm>
          <a:prstGeom prst="straightConnector1">
            <a:avLst/>
          </a:prstGeom>
          <a:noFill/>
          <a:ln cap="flat" cmpd="sng" w="76200">
            <a:solidFill>
              <a:srgbClr val="00C6D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6" name="Google Shape;136;p15"/>
          <p:cNvCxnSpPr/>
          <p:nvPr/>
        </p:nvCxnSpPr>
        <p:spPr>
          <a:xfrm rot="10800000">
            <a:off x="2358974" y="3572150"/>
            <a:ext cx="802500" cy="0"/>
          </a:xfrm>
          <a:prstGeom prst="straightConnector1">
            <a:avLst/>
          </a:prstGeom>
          <a:noFill/>
          <a:ln cap="flat" cmpd="sng" w="76200">
            <a:solidFill>
              <a:srgbClr val="00C6D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15"/>
          <p:cNvCxnSpPr/>
          <p:nvPr/>
        </p:nvCxnSpPr>
        <p:spPr>
          <a:xfrm>
            <a:off x="2381350" y="2746550"/>
            <a:ext cx="0" cy="825600"/>
          </a:xfrm>
          <a:prstGeom prst="straightConnector1">
            <a:avLst/>
          </a:prstGeom>
          <a:noFill/>
          <a:ln cap="flat" cmpd="sng" w="76200">
            <a:solidFill>
              <a:srgbClr val="00C6D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5"/>
          <p:cNvCxnSpPr/>
          <p:nvPr/>
        </p:nvCxnSpPr>
        <p:spPr>
          <a:xfrm rot="10800000">
            <a:off x="2358971" y="2769234"/>
            <a:ext cx="802500" cy="0"/>
          </a:xfrm>
          <a:prstGeom prst="straightConnector1">
            <a:avLst/>
          </a:prstGeom>
          <a:noFill/>
          <a:ln cap="flat" cmpd="sng" w="76200">
            <a:solidFill>
              <a:srgbClr val="00C6D5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39" name="Google Shape;139;p15"/>
          <p:cNvSpPr txBox="1"/>
          <p:nvPr/>
        </p:nvSpPr>
        <p:spPr>
          <a:xfrm>
            <a:off x="1090650" y="4221625"/>
            <a:ext cx="6992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うえに もどって しょりされるので 「くりかえしが おわりました」と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 u="sng">
                <a:latin typeface="Kosugi Maru"/>
                <a:ea typeface="Kosugi Maru"/>
                <a:cs typeface="Kosugi Maru"/>
                <a:sym typeface="Kosugi Maru"/>
              </a:rPr>
              <a:t>しゃべるのは ３かいくりかえした あとになる</a:t>
            </a:r>
            <a:endParaRPr sz="1600" u="sng">
              <a:latin typeface="Kosugi Maru"/>
              <a:ea typeface="Kosugi Maru"/>
              <a:cs typeface="Kosugi Maru"/>
              <a:sym typeface="Kosugi Maru"/>
            </a:endParaRPr>
          </a:p>
        </p:txBody>
      </p:sp>
      <p:pic>
        <p:nvPicPr>
          <p:cNvPr id="140" name="Google Shape;14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1100" y="2459273"/>
            <a:ext cx="4414837" cy="180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/>
          <p:nvPr>
            <p:ph idx="12" type="sldNum"/>
          </p:nvPr>
        </p:nvSpPr>
        <p:spPr>
          <a:xfrm>
            <a:off x="8559007" y="473966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  <p:sp>
        <p:nvSpPr>
          <p:cNvPr id="146" name="Google Shape;146;p16"/>
          <p:cNvSpPr/>
          <p:nvPr/>
        </p:nvSpPr>
        <p:spPr>
          <a:xfrm>
            <a:off x="58557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6"/>
          <p:cNvSpPr/>
          <p:nvPr/>
        </p:nvSpPr>
        <p:spPr>
          <a:xfrm>
            <a:off x="6247514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6"/>
          <p:cNvSpPr/>
          <p:nvPr/>
        </p:nvSpPr>
        <p:spPr>
          <a:xfrm>
            <a:off x="922324" y="1018425"/>
            <a:ext cx="1637426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STEP1</a:t>
            </a:r>
          </a:p>
        </p:txBody>
      </p:sp>
      <p:sp>
        <p:nvSpPr>
          <p:cNvPr id="149" name="Google Shape;149;p16"/>
          <p:cNvSpPr/>
          <p:nvPr/>
        </p:nvSpPr>
        <p:spPr>
          <a:xfrm>
            <a:off x="3712099" y="1018150"/>
            <a:ext cx="1719821" cy="45073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STEP2</a:t>
            </a:r>
          </a:p>
        </p:txBody>
      </p:sp>
      <p:sp>
        <p:nvSpPr>
          <p:cNvPr id="150" name="Google Shape;150;p16"/>
          <p:cNvSpPr/>
          <p:nvPr/>
        </p:nvSpPr>
        <p:spPr>
          <a:xfrm>
            <a:off x="6584274" y="1018150"/>
            <a:ext cx="1723312" cy="450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19050">
                  <a:solidFill>
                    <a:srgbClr val="9ECFD4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C6D5"/>
                </a:solidFill>
                <a:latin typeface="Kosugi Maru"/>
              </a:rPr>
              <a:t>STEP3</a:t>
            </a:r>
          </a:p>
        </p:txBody>
      </p:sp>
      <p:sp>
        <p:nvSpPr>
          <p:cNvPr id="151" name="Google Shape;151;p16"/>
          <p:cNvSpPr txBox="1"/>
          <p:nvPr/>
        </p:nvSpPr>
        <p:spPr>
          <a:xfrm>
            <a:off x="45763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くりかえしを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つかおう！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52" name="Google Shape;152;p16"/>
          <p:cNvSpPr txBox="1"/>
          <p:nvPr/>
        </p:nvSpPr>
        <p:spPr>
          <a:xfrm>
            <a:off x="6162550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はっぴょう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しよう！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53" name="Google Shape;153;p16"/>
          <p:cNvSpPr/>
          <p:nvPr/>
        </p:nvSpPr>
        <p:spPr>
          <a:xfrm>
            <a:off x="1135481" y="2766850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6"/>
          <p:cNvSpPr/>
          <p:nvPr/>
        </p:nvSpPr>
        <p:spPr>
          <a:xfrm rot="10800000">
            <a:off x="1085442" y="3397834"/>
            <a:ext cx="1236900" cy="587400"/>
          </a:xfrm>
          <a:prstGeom prst="uturnArrow">
            <a:avLst>
              <a:gd fmla="val 29485" name="adj1"/>
              <a:gd fmla="val 25000" name="adj2"/>
              <a:gd fmla="val 25000" name="adj3"/>
              <a:gd fmla="val 43750" name="adj4"/>
              <a:gd fmla="val 98544" name="adj5"/>
            </a:avLst>
          </a:prstGeom>
          <a:solidFill>
            <a:srgbClr val="FFFFFF">
              <a:alpha val="93100"/>
            </a:srgbClr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スピーチをしている学生のイラスト（男子）"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4524" y="2679411"/>
            <a:ext cx="1236900" cy="13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6"/>
          <p:cNvSpPr/>
          <p:nvPr/>
        </p:nvSpPr>
        <p:spPr>
          <a:xfrm>
            <a:off x="3438027" y="1829607"/>
            <a:ext cx="2310900" cy="2310900"/>
          </a:xfrm>
          <a:prstGeom prst="roundRect">
            <a:avLst>
              <a:gd fmla="val 16667" name="adj"/>
            </a:avLst>
          </a:prstGeom>
          <a:solidFill>
            <a:srgbClr val="00C6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6"/>
          <p:cNvSpPr txBox="1"/>
          <p:nvPr/>
        </p:nvSpPr>
        <p:spPr>
          <a:xfrm>
            <a:off x="3310088" y="1839550"/>
            <a:ext cx="2566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クイズPepperを</a:t>
            </a:r>
            <a:b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b="1" lang="ja" sz="2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つくろう！</a:t>
            </a:r>
            <a:endParaRPr b="1" sz="20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58" name="Google Shape;158;p16"/>
          <p:cNvSpPr/>
          <p:nvPr/>
        </p:nvSpPr>
        <p:spPr>
          <a:xfrm>
            <a:off x="4160338" y="2724375"/>
            <a:ext cx="823325" cy="124004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rial"/>
              </a:rPr>
              <a:t>？</a:t>
            </a:r>
          </a:p>
        </p:txBody>
      </p:sp>
      <p:sp>
        <p:nvSpPr>
          <p:cNvPr id="159" name="Google Shape;159;p16"/>
          <p:cNvSpPr/>
          <p:nvPr/>
        </p:nvSpPr>
        <p:spPr>
          <a:xfrm>
            <a:off x="6023925" y="726150"/>
            <a:ext cx="2705400" cy="3691200"/>
          </a:xfrm>
          <a:prstGeom prst="rect">
            <a:avLst/>
          </a:prstGeom>
          <a:solidFill>
            <a:srgbClr val="FFFFFF">
              <a:alpha val="931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6"/>
          <p:cNvSpPr/>
          <p:nvPr/>
        </p:nvSpPr>
        <p:spPr>
          <a:xfrm>
            <a:off x="434850" y="726150"/>
            <a:ext cx="2705400" cy="3691200"/>
          </a:xfrm>
          <a:prstGeom prst="rect">
            <a:avLst/>
          </a:prstGeom>
          <a:solidFill>
            <a:srgbClr val="FFFFFF">
              <a:alpha val="931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